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38" r:id="rId4"/>
    <p:sldId id="321" r:id="rId5"/>
    <p:sldId id="273" r:id="rId6"/>
    <p:sldId id="322" r:id="rId7"/>
    <p:sldId id="323" r:id="rId8"/>
    <p:sldId id="363" r:id="rId9"/>
    <p:sldId id="324" r:id="rId10"/>
    <p:sldId id="364" r:id="rId11"/>
    <p:sldId id="325" r:id="rId12"/>
    <p:sldId id="326" r:id="rId13"/>
    <p:sldId id="365" r:id="rId14"/>
    <p:sldId id="327" r:id="rId15"/>
    <p:sldId id="368" r:id="rId16"/>
    <p:sldId id="328" r:id="rId17"/>
    <p:sldId id="408" r:id="rId18"/>
    <p:sldId id="385" r:id="rId19"/>
    <p:sldId id="386" r:id="rId20"/>
    <p:sldId id="387" r:id="rId21"/>
    <p:sldId id="406" r:id="rId22"/>
    <p:sldId id="388" r:id="rId23"/>
    <p:sldId id="391" r:id="rId24"/>
    <p:sldId id="392" r:id="rId25"/>
    <p:sldId id="393" r:id="rId26"/>
    <p:sldId id="291" r:id="rId27"/>
    <p:sldId id="366" r:id="rId28"/>
    <p:sldId id="367" r:id="rId29"/>
    <p:sldId id="344" r:id="rId30"/>
    <p:sldId id="395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403" r:id="rId39"/>
    <p:sldId id="404" r:id="rId40"/>
    <p:sldId id="405" r:id="rId41"/>
    <p:sldId id="342" r:id="rId42"/>
    <p:sldId id="369" r:id="rId43"/>
    <p:sldId id="370" r:id="rId44"/>
    <p:sldId id="411" r:id="rId45"/>
    <p:sldId id="410" r:id="rId46"/>
    <p:sldId id="412" r:id="rId47"/>
    <p:sldId id="413" r:id="rId48"/>
    <p:sldId id="414" r:id="rId49"/>
    <p:sldId id="415" r:id="rId50"/>
    <p:sldId id="371" r:id="rId51"/>
    <p:sldId id="372" r:id="rId52"/>
    <p:sldId id="373" r:id="rId53"/>
    <p:sldId id="374" r:id="rId54"/>
    <p:sldId id="381" r:id="rId55"/>
    <p:sldId id="376" r:id="rId56"/>
    <p:sldId id="375" r:id="rId57"/>
    <p:sldId id="382" r:id="rId58"/>
    <p:sldId id="377" r:id="rId59"/>
    <p:sldId id="378" r:id="rId60"/>
    <p:sldId id="379" r:id="rId61"/>
    <p:sldId id="380" r:id="rId62"/>
    <p:sldId id="383" r:id="rId63"/>
    <p:sldId id="417" r:id="rId64"/>
    <p:sldId id="314" r:id="rId65"/>
    <p:sldId id="34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9417A"/>
    <a:srgbClr val="0FEBD1"/>
    <a:srgbClr val="CAFAF2"/>
    <a:srgbClr val="FEDAF1"/>
    <a:srgbClr val="FD59AF"/>
    <a:srgbClr val="FEC6EA"/>
    <a:srgbClr val="FFCCFF"/>
    <a:srgbClr val="FBC5C9"/>
    <a:srgbClr val="FFCC99"/>
    <a:srgbClr val="FFCC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05" autoAdjust="0"/>
  </p:normalViewPr>
  <p:slideViewPr>
    <p:cSldViewPr>
      <p:cViewPr>
        <p:scale>
          <a:sx n="75" d="100"/>
          <a:sy n="75" d="100"/>
        </p:scale>
        <p:origin x="-123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06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9399F-7E97-4CDE-92EC-E1C6AF454F8C}" type="doc">
      <dgm:prSet loTypeId="urn:microsoft.com/office/officeart/2005/8/layout/gear1" loCatId="cycle" qsTypeId="urn:microsoft.com/office/officeart/2005/8/quickstyle/3d1" qsCatId="3D" csTypeId="urn:microsoft.com/office/officeart/2005/8/colors/colorful5" csCatId="colorful" phldr="1"/>
      <dgm:spPr/>
    </dgm:pt>
    <dgm:pt modelId="{3DE3CD21-3526-4097-8EB5-E0BF059D124A}">
      <dgm:prSet phldrT="[Text]" custT="1"/>
      <dgm:spPr/>
      <dgm:t>
        <a:bodyPr/>
        <a:lstStyle/>
        <a:p>
          <a:r>
            <a:rPr lang="en-IN" sz="2800" dirty="0" smtClean="0">
              <a:solidFill>
                <a:schemeClr val="tx1"/>
              </a:solidFill>
            </a:rPr>
            <a:t>Standardization of the  healthcare organization</a:t>
          </a:r>
          <a:endParaRPr lang="en-IN" sz="2800" dirty="0">
            <a:solidFill>
              <a:schemeClr val="tx1"/>
            </a:solidFill>
          </a:endParaRPr>
        </a:p>
      </dgm:t>
    </dgm:pt>
    <dgm:pt modelId="{92E439F7-C50C-4DB8-9429-C50EE3EA8ADF}" type="parTrans" cxnId="{647CE450-05C9-484C-BBF0-1699DF91EF81}">
      <dgm:prSet/>
      <dgm:spPr/>
      <dgm:t>
        <a:bodyPr/>
        <a:lstStyle/>
        <a:p>
          <a:endParaRPr lang="en-IN"/>
        </a:p>
      </dgm:t>
    </dgm:pt>
    <dgm:pt modelId="{5121F775-60CA-484F-ACAA-3266292F38A4}" type="sibTrans" cxnId="{647CE450-05C9-484C-BBF0-1699DF91EF81}">
      <dgm:prSet/>
      <dgm:spPr/>
      <dgm:t>
        <a:bodyPr/>
        <a:lstStyle/>
        <a:p>
          <a:endParaRPr lang="en-IN"/>
        </a:p>
      </dgm:t>
    </dgm:pt>
    <dgm:pt modelId="{4536F4C8-DC7D-4844-99CD-5B39AC451452}">
      <dgm:prSet phldrT="[Text]" custT="1"/>
      <dgm:spPr/>
      <dgm:t>
        <a:bodyPr/>
        <a:lstStyle/>
        <a:p>
          <a:r>
            <a:rPr lang="en-IN" sz="1600" dirty="0" smtClean="0">
              <a:solidFill>
                <a:schemeClr val="tx1"/>
              </a:solidFill>
            </a:rPr>
            <a:t>Increases the efficiency and performance of the surgical team</a:t>
          </a:r>
          <a:endParaRPr lang="en-IN" sz="1600" dirty="0">
            <a:solidFill>
              <a:schemeClr val="tx1"/>
            </a:solidFill>
          </a:endParaRPr>
        </a:p>
      </dgm:t>
    </dgm:pt>
    <dgm:pt modelId="{7FEF4DA3-1E90-43AE-A880-1FA58AD06D6E}" type="parTrans" cxnId="{55792DDB-2928-4C45-B95F-4628EA7C0B28}">
      <dgm:prSet/>
      <dgm:spPr/>
      <dgm:t>
        <a:bodyPr/>
        <a:lstStyle/>
        <a:p>
          <a:endParaRPr lang="en-IN"/>
        </a:p>
      </dgm:t>
    </dgm:pt>
    <dgm:pt modelId="{6DB29000-C74E-490C-8435-EF04B12962EE}" type="sibTrans" cxnId="{55792DDB-2928-4C45-B95F-4628EA7C0B28}">
      <dgm:prSet/>
      <dgm:spPr/>
      <dgm:t>
        <a:bodyPr/>
        <a:lstStyle/>
        <a:p>
          <a:endParaRPr lang="en-IN"/>
        </a:p>
      </dgm:t>
    </dgm:pt>
    <dgm:pt modelId="{4771D404-663C-41FC-91CB-B7C3C6A402BE}">
      <dgm:prSet phldrT="[Text]" custT="1"/>
      <dgm:spPr/>
      <dgm:t>
        <a:bodyPr/>
        <a:lstStyle/>
        <a:p>
          <a:r>
            <a:rPr lang="en-IN" sz="1600" dirty="0" smtClean="0">
              <a:solidFill>
                <a:schemeClr val="tx1"/>
              </a:solidFill>
            </a:rPr>
            <a:t>OTAC widens scope for further technological advancements</a:t>
          </a:r>
          <a:endParaRPr lang="en-IN" sz="1600" dirty="0">
            <a:solidFill>
              <a:schemeClr val="tx1"/>
            </a:solidFill>
          </a:endParaRPr>
        </a:p>
      </dgm:t>
    </dgm:pt>
    <dgm:pt modelId="{295A5EF5-B618-41A0-8B27-C7F34339366F}" type="parTrans" cxnId="{95F85BC5-9695-42B3-AD87-B1ED95291FCE}">
      <dgm:prSet/>
      <dgm:spPr/>
      <dgm:t>
        <a:bodyPr/>
        <a:lstStyle/>
        <a:p>
          <a:endParaRPr lang="en-IN"/>
        </a:p>
      </dgm:t>
    </dgm:pt>
    <dgm:pt modelId="{4B59EDAF-A3CD-4E22-8A1E-353B34A5DBA4}" type="sibTrans" cxnId="{95F85BC5-9695-42B3-AD87-B1ED95291FCE}">
      <dgm:prSet/>
      <dgm:spPr/>
      <dgm:t>
        <a:bodyPr/>
        <a:lstStyle/>
        <a:p>
          <a:endParaRPr lang="en-IN"/>
        </a:p>
      </dgm:t>
    </dgm:pt>
    <dgm:pt modelId="{99B1DC3B-A62B-4393-9A94-0B91D4947F2A}" type="pres">
      <dgm:prSet presAssocID="{9999399F-7E97-4CDE-92EC-E1C6AF454F8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99FCB8B-E64F-4098-B6E3-070AA028B00A}" type="pres">
      <dgm:prSet presAssocID="{3DE3CD21-3526-4097-8EB5-E0BF059D124A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51A792E-8DBF-4BDF-A0A6-F2F208C30967}" type="pres">
      <dgm:prSet presAssocID="{3DE3CD21-3526-4097-8EB5-E0BF059D124A}" presName="gear1srcNode" presStyleLbl="node1" presStyleIdx="0" presStyleCnt="3"/>
      <dgm:spPr/>
      <dgm:t>
        <a:bodyPr/>
        <a:lstStyle/>
        <a:p>
          <a:endParaRPr lang="en-IN"/>
        </a:p>
      </dgm:t>
    </dgm:pt>
    <dgm:pt modelId="{8B53EF77-BED7-4039-9C5A-813CFC6E6650}" type="pres">
      <dgm:prSet presAssocID="{3DE3CD21-3526-4097-8EB5-E0BF059D124A}" presName="gear1dstNode" presStyleLbl="node1" presStyleIdx="0" presStyleCnt="3"/>
      <dgm:spPr/>
      <dgm:t>
        <a:bodyPr/>
        <a:lstStyle/>
        <a:p>
          <a:endParaRPr lang="en-IN"/>
        </a:p>
      </dgm:t>
    </dgm:pt>
    <dgm:pt modelId="{F822AC07-9ED4-48CD-9D93-D1E10CEB410E}" type="pres">
      <dgm:prSet presAssocID="{4536F4C8-DC7D-4844-99CD-5B39AC451452}" presName="gear2" presStyleLbl="node1" presStyleIdx="1" presStyleCnt="3" custScaleX="98333" custScaleY="106667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453767C-5458-44EE-A397-EFBFAA7B22C9}" type="pres">
      <dgm:prSet presAssocID="{4536F4C8-DC7D-4844-99CD-5B39AC451452}" presName="gear2srcNode" presStyleLbl="node1" presStyleIdx="1" presStyleCnt="3"/>
      <dgm:spPr/>
      <dgm:t>
        <a:bodyPr/>
        <a:lstStyle/>
        <a:p>
          <a:endParaRPr lang="en-IN"/>
        </a:p>
      </dgm:t>
    </dgm:pt>
    <dgm:pt modelId="{92A4DCE1-9A26-4868-9029-DE12F7EF47DF}" type="pres">
      <dgm:prSet presAssocID="{4536F4C8-DC7D-4844-99CD-5B39AC451452}" presName="gear2dstNode" presStyleLbl="node1" presStyleIdx="1" presStyleCnt="3"/>
      <dgm:spPr/>
      <dgm:t>
        <a:bodyPr/>
        <a:lstStyle/>
        <a:p>
          <a:endParaRPr lang="en-IN"/>
        </a:p>
      </dgm:t>
    </dgm:pt>
    <dgm:pt modelId="{9874B5CF-1FFB-4E80-A745-9BE17BF68F1A}" type="pres">
      <dgm:prSet presAssocID="{4771D404-663C-41FC-91CB-B7C3C6A402BE}" presName="gear3" presStyleLbl="node1" presStyleIdx="2" presStyleCnt="3"/>
      <dgm:spPr/>
      <dgm:t>
        <a:bodyPr/>
        <a:lstStyle/>
        <a:p>
          <a:endParaRPr lang="en-IN"/>
        </a:p>
      </dgm:t>
    </dgm:pt>
    <dgm:pt modelId="{2B951716-F975-4682-9E2E-C84C64D10D2F}" type="pres">
      <dgm:prSet presAssocID="{4771D404-663C-41FC-91CB-B7C3C6A402B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340BE5A-BEB4-4BD1-B2EC-C6A0D8B3163B}" type="pres">
      <dgm:prSet presAssocID="{4771D404-663C-41FC-91CB-B7C3C6A402BE}" presName="gear3srcNode" presStyleLbl="node1" presStyleIdx="2" presStyleCnt="3"/>
      <dgm:spPr/>
      <dgm:t>
        <a:bodyPr/>
        <a:lstStyle/>
        <a:p>
          <a:endParaRPr lang="en-IN"/>
        </a:p>
      </dgm:t>
    </dgm:pt>
    <dgm:pt modelId="{1CF29F18-083B-4007-B888-59A5A6315F4E}" type="pres">
      <dgm:prSet presAssocID="{4771D404-663C-41FC-91CB-B7C3C6A402BE}" presName="gear3dstNode" presStyleLbl="node1" presStyleIdx="2" presStyleCnt="3"/>
      <dgm:spPr/>
      <dgm:t>
        <a:bodyPr/>
        <a:lstStyle/>
        <a:p>
          <a:endParaRPr lang="en-IN"/>
        </a:p>
      </dgm:t>
    </dgm:pt>
    <dgm:pt modelId="{7B9321B4-4DE5-4ACE-905E-FBFC9F15F322}" type="pres">
      <dgm:prSet presAssocID="{5121F775-60CA-484F-ACAA-3266292F38A4}" presName="connector1" presStyleLbl="sibTrans2D1" presStyleIdx="0" presStyleCnt="3"/>
      <dgm:spPr/>
      <dgm:t>
        <a:bodyPr/>
        <a:lstStyle/>
        <a:p>
          <a:endParaRPr lang="en-IN"/>
        </a:p>
      </dgm:t>
    </dgm:pt>
    <dgm:pt modelId="{C4AB8D02-A46C-4B81-889D-F63ECD53F15F}" type="pres">
      <dgm:prSet presAssocID="{6DB29000-C74E-490C-8435-EF04B12962EE}" presName="connector2" presStyleLbl="sibTrans2D1" presStyleIdx="1" presStyleCnt="3" custLinFactNeighborX="-1791" custLinFactNeighborY="1147"/>
      <dgm:spPr/>
      <dgm:t>
        <a:bodyPr/>
        <a:lstStyle/>
        <a:p>
          <a:endParaRPr lang="en-IN"/>
        </a:p>
      </dgm:t>
    </dgm:pt>
    <dgm:pt modelId="{F424AD96-21A3-401E-B0D3-981F75D09E70}" type="pres">
      <dgm:prSet presAssocID="{4B59EDAF-A3CD-4E22-8A1E-353B34A5DBA4}" presName="connector3" presStyleLbl="sibTrans2D1" presStyleIdx="2" presStyleCnt="3"/>
      <dgm:spPr/>
      <dgm:t>
        <a:bodyPr/>
        <a:lstStyle/>
        <a:p>
          <a:endParaRPr lang="en-IN"/>
        </a:p>
      </dgm:t>
    </dgm:pt>
  </dgm:ptLst>
  <dgm:cxnLst>
    <dgm:cxn modelId="{88BE2464-205A-4F21-8D1B-ED0D20AE4E9A}" type="presOf" srcId="{9999399F-7E97-4CDE-92EC-E1C6AF454F8C}" destId="{99B1DC3B-A62B-4393-9A94-0B91D4947F2A}" srcOrd="0" destOrd="0" presId="urn:microsoft.com/office/officeart/2005/8/layout/gear1"/>
    <dgm:cxn modelId="{0863C112-8178-4662-B491-2B3BAEC1F236}" type="presOf" srcId="{5121F775-60CA-484F-ACAA-3266292F38A4}" destId="{7B9321B4-4DE5-4ACE-905E-FBFC9F15F322}" srcOrd="0" destOrd="0" presId="urn:microsoft.com/office/officeart/2005/8/layout/gear1"/>
    <dgm:cxn modelId="{647CE450-05C9-484C-BBF0-1699DF91EF81}" srcId="{9999399F-7E97-4CDE-92EC-E1C6AF454F8C}" destId="{3DE3CD21-3526-4097-8EB5-E0BF059D124A}" srcOrd="0" destOrd="0" parTransId="{92E439F7-C50C-4DB8-9429-C50EE3EA8ADF}" sibTransId="{5121F775-60CA-484F-ACAA-3266292F38A4}"/>
    <dgm:cxn modelId="{E6FA4A6D-29F8-4447-B2D6-4E90DC2A11F7}" type="presOf" srcId="{6DB29000-C74E-490C-8435-EF04B12962EE}" destId="{C4AB8D02-A46C-4B81-889D-F63ECD53F15F}" srcOrd="0" destOrd="0" presId="urn:microsoft.com/office/officeart/2005/8/layout/gear1"/>
    <dgm:cxn modelId="{18436DB0-13F7-402E-9C84-B459024F6D1D}" type="presOf" srcId="{4536F4C8-DC7D-4844-99CD-5B39AC451452}" destId="{92A4DCE1-9A26-4868-9029-DE12F7EF47DF}" srcOrd="2" destOrd="0" presId="urn:microsoft.com/office/officeart/2005/8/layout/gear1"/>
    <dgm:cxn modelId="{2C911EB9-CAE6-4925-B344-28E478A30A46}" type="presOf" srcId="{3DE3CD21-3526-4097-8EB5-E0BF059D124A}" destId="{551A792E-8DBF-4BDF-A0A6-F2F208C30967}" srcOrd="1" destOrd="0" presId="urn:microsoft.com/office/officeart/2005/8/layout/gear1"/>
    <dgm:cxn modelId="{95F85BC5-9695-42B3-AD87-B1ED95291FCE}" srcId="{9999399F-7E97-4CDE-92EC-E1C6AF454F8C}" destId="{4771D404-663C-41FC-91CB-B7C3C6A402BE}" srcOrd="2" destOrd="0" parTransId="{295A5EF5-B618-41A0-8B27-C7F34339366F}" sibTransId="{4B59EDAF-A3CD-4E22-8A1E-353B34A5DBA4}"/>
    <dgm:cxn modelId="{936C47EF-7D9F-4B0D-930D-7DF5533A9768}" type="presOf" srcId="{4B59EDAF-A3CD-4E22-8A1E-353B34A5DBA4}" destId="{F424AD96-21A3-401E-B0D3-981F75D09E70}" srcOrd="0" destOrd="0" presId="urn:microsoft.com/office/officeart/2005/8/layout/gear1"/>
    <dgm:cxn modelId="{55792DDB-2928-4C45-B95F-4628EA7C0B28}" srcId="{9999399F-7E97-4CDE-92EC-E1C6AF454F8C}" destId="{4536F4C8-DC7D-4844-99CD-5B39AC451452}" srcOrd="1" destOrd="0" parTransId="{7FEF4DA3-1E90-43AE-A880-1FA58AD06D6E}" sibTransId="{6DB29000-C74E-490C-8435-EF04B12962EE}"/>
    <dgm:cxn modelId="{557E730B-3BCE-4CEE-80F2-C368833354B0}" type="presOf" srcId="{3DE3CD21-3526-4097-8EB5-E0BF059D124A}" destId="{8B53EF77-BED7-4039-9C5A-813CFC6E6650}" srcOrd="2" destOrd="0" presId="urn:microsoft.com/office/officeart/2005/8/layout/gear1"/>
    <dgm:cxn modelId="{7AC6E3D6-A45A-4803-8B78-5319944CFC7E}" type="presOf" srcId="{3DE3CD21-3526-4097-8EB5-E0BF059D124A}" destId="{199FCB8B-E64F-4098-B6E3-070AA028B00A}" srcOrd="0" destOrd="0" presId="urn:microsoft.com/office/officeart/2005/8/layout/gear1"/>
    <dgm:cxn modelId="{C0BE71BC-03D9-4F50-9C73-C9F6297257D5}" type="presOf" srcId="{4771D404-663C-41FC-91CB-B7C3C6A402BE}" destId="{9874B5CF-1FFB-4E80-A745-9BE17BF68F1A}" srcOrd="0" destOrd="0" presId="urn:microsoft.com/office/officeart/2005/8/layout/gear1"/>
    <dgm:cxn modelId="{DF7D21C9-D022-4FD3-9370-F40A6F1B311C}" type="presOf" srcId="{4536F4C8-DC7D-4844-99CD-5B39AC451452}" destId="{3453767C-5458-44EE-A397-EFBFAA7B22C9}" srcOrd="1" destOrd="0" presId="urn:microsoft.com/office/officeart/2005/8/layout/gear1"/>
    <dgm:cxn modelId="{19A5999F-2D64-4C8D-9EFC-5263AAC3DE6A}" type="presOf" srcId="{4771D404-663C-41FC-91CB-B7C3C6A402BE}" destId="{4340BE5A-BEB4-4BD1-B2EC-C6A0D8B3163B}" srcOrd="2" destOrd="0" presId="urn:microsoft.com/office/officeart/2005/8/layout/gear1"/>
    <dgm:cxn modelId="{28B038F6-C9B3-458D-8CD0-2F7140684ADD}" type="presOf" srcId="{4771D404-663C-41FC-91CB-B7C3C6A402BE}" destId="{2B951716-F975-4682-9E2E-C84C64D10D2F}" srcOrd="1" destOrd="0" presId="urn:microsoft.com/office/officeart/2005/8/layout/gear1"/>
    <dgm:cxn modelId="{B6EE24A9-2FCE-4387-ABCC-0290A40CF023}" type="presOf" srcId="{4771D404-663C-41FC-91CB-B7C3C6A402BE}" destId="{1CF29F18-083B-4007-B888-59A5A6315F4E}" srcOrd="3" destOrd="0" presId="urn:microsoft.com/office/officeart/2005/8/layout/gear1"/>
    <dgm:cxn modelId="{8801836F-449B-4D8B-AB69-8F5F2E6B3A19}" type="presOf" srcId="{4536F4C8-DC7D-4844-99CD-5B39AC451452}" destId="{F822AC07-9ED4-48CD-9D93-D1E10CEB410E}" srcOrd="0" destOrd="0" presId="urn:microsoft.com/office/officeart/2005/8/layout/gear1"/>
    <dgm:cxn modelId="{0A843B34-D488-40FF-9F36-F2A1BA0096A2}" type="presParOf" srcId="{99B1DC3B-A62B-4393-9A94-0B91D4947F2A}" destId="{199FCB8B-E64F-4098-B6E3-070AA028B00A}" srcOrd="0" destOrd="0" presId="urn:microsoft.com/office/officeart/2005/8/layout/gear1"/>
    <dgm:cxn modelId="{E9C607BE-E302-4055-9376-7993CF92BF25}" type="presParOf" srcId="{99B1DC3B-A62B-4393-9A94-0B91D4947F2A}" destId="{551A792E-8DBF-4BDF-A0A6-F2F208C30967}" srcOrd="1" destOrd="0" presId="urn:microsoft.com/office/officeart/2005/8/layout/gear1"/>
    <dgm:cxn modelId="{014513A4-B492-4C44-BD67-EDD595BDCB59}" type="presParOf" srcId="{99B1DC3B-A62B-4393-9A94-0B91D4947F2A}" destId="{8B53EF77-BED7-4039-9C5A-813CFC6E6650}" srcOrd="2" destOrd="0" presId="urn:microsoft.com/office/officeart/2005/8/layout/gear1"/>
    <dgm:cxn modelId="{1A377740-46AC-434E-984F-EA0F0CDCF0A7}" type="presParOf" srcId="{99B1DC3B-A62B-4393-9A94-0B91D4947F2A}" destId="{F822AC07-9ED4-48CD-9D93-D1E10CEB410E}" srcOrd="3" destOrd="0" presId="urn:microsoft.com/office/officeart/2005/8/layout/gear1"/>
    <dgm:cxn modelId="{BCFCA0E9-B1B7-463D-B0E8-A143C8FDD92E}" type="presParOf" srcId="{99B1DC3B-A62B-4393-9A94-0B91D4947F2A}" destId="{3453767C-5458-44EE-A397-EFBFAA7B22C9}" srcOrd="4" destOrd="0" presId="urn:microsoft.com/office/officeart/2005/8/layout/gear1"/>
    <dgm:cxn modelId="{A9D85048-F89F-42A4-8E17-7C75B355390C}" type="presParOf" srcId="{99B1DC3B-A62B-4393-9A94-0B91D4947F2A}" destId="{92A4DCE1-9A26-4868-9029-DE12F7EF47DF}" srcOrd="5" destOrd="0" presId="urn:microsoft.com/office/officeart/2005/8/layout/gear1"/>
    <dgm:cxn modelId="{60997B0E-3639-4F8C-A85A-22668EF9D7B2}" type="presParOf" srcId="{99B1DC3B-A62B-4393-9A94-0B91D4947F2A}" destId="{9874B5CF-1FFB-4E80-A745-9BE17BF68F1A}" srcOrd="6" destOrd="0" presId="urn:microsoft.com/office/officeart/2005/8/layout/gear1"/>
    <dgm:cxn modelId="{E855FD4B-8483-4F6A-85E3-5FD12DBB23F8}" type="presParOf" srcId="{99B1DC3B-A62B-4393-9A94-0B91D4947F2A}" destId="{2B951716-F975-4682-9E2E-C84C64D10D2F}" srcOrd="7" destOrd="0" presId="urn:microsoft.com/office/officeart/2005/8/layout/gear1"/>
    <dgm:cxn modelId="{CA14D3AB-3E65-4522-8E28-03E7089F6D5B}" type="presParOf" srcId="{99B1DC3B-A62B-4393-9A94-0B91D4947F2A}" destId="{4340BE5A-BEB4-4BD1-B2EC-C6A0D8B3163B}" srcOrd="8" destOrd="0" presId="urn:microsoft.com/office/officeart/2005/8/layout/gear1"/>
    <dgm:cxn modelId="{45F8A42C-4E2A-4BAD-8D54-20E419019751}" type="presParOf" srcId="{99B1DC3B-A62B-4393-9A94-0B91D4947F2A}" destId="{1CF29F18-083B-4007-B888-59A5A6315F4E}" srcOrd="9" destOrd="0" presId="urn:microsoft.com/office/officeart/2005/8/layout/gear1"/>
    <dgm:cxn modelId="{637E1CD0-3703-4667-8AA6-54616E6A0695}" type="presParOf" srcId="{99B1DC3B-A62B-4393-9A94-0B91D4947F2A}" destId="{7B9321B4-4DE5-4ACE-905E-FBFC9F15F322}" srcOrd="10" destOrd="0" presId="urn:microsoft.com/office/officeart/2005/8/layout/gear1"/>
    <dgm:cxn modelId="{938BEA32-AE47-4AE0-986E-FD53DC5DE99A}" type="presParOf" srcId="{99B1DC3B-A62B-4393-9A94-0B91D4947F2A}" destId="{C4AB8D02-A46C-4B81-889D-F63ECD53F15F}" srcOrd="11" destOrd="0" presId="urn:microsoft.com/office/officeart/2005/8/layout/gear1"/>
    <dgm:cxn modelId="{1507A74E-903B-4B12-857B-7D79DEE909E1}" type="presParOf" srcId="{99B1DC3B-A62B-4393-9A94-0B91D4947F2A}" destId="{F424AD96-21A3-401E-B0D3-981F75D09E7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99FCB8B-E64F-4098-B6E3-070AA028B00A}">
      <dsp:nvSpPr>
        <dsp:cNvPr id="0" name=""/>
        <dsp:cNvSpPr/>
      </dsp:nvSpPr>
      <dsp:spPr>
        <a:xfrm>
          <a:off x="4286250" y="2571750"/>
          <a:ext cx="3143250" cy="3143250"/>
        </a:xfrm>
        <a:prstGeom prst="gear9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800" kern="1200" dirty="0" smtClean="0">
              <a:solidFill>
                <a:schemeClr val="tx1"/>
              </a:solidFill>
            </a:rPr>
            <a:t>Standardization of the  healthcare organization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4286250" y="2571750"/>
        <a:ext cx="3143250" cy="3143250"/>
      </dsp:txXfrm>
    </dsp:sp>
    <dsp:sp modelId="{F822AC07-9ED4-48CD-9D93-D1E10CEB410E}">
      <dsp:nvSpPr>
        <dsp:cNvPr id="0" name=""/>
        <dsp:cNvSpPr/>
      </dsp:nvSpPr>
      <dsp:spPr>
        <a:xfrm>
          <a:off x="2476503" y="1752596"/>
          <a:ext cx="2247892" cy="2438407"/>
        </a:xfrm>
        <a:prstGeom prst="gear6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>
              <a:solidFill>
                <a:schemeClr val="tx1"/>
              </a:solidFill>
            </a:rPr>
            <a:t>Increases the efficiency and performance of the surgical team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476503" y="1752596"/>
        <a:ext cx="2247892" cy="2438407"/>
      </dsp:txXfrm>
    </dsp:sp>
    <dsp:sp modelId="{9874B5CF-1FFB-4E80-A745-9BE17BF68F1A}">
      <dsp:nvSpPr>
        <dsp:cNvPr id="0" name=""/>
        <dsp:cNvSpPr/>
      </dsp:nvSpPr>
      <dsp:spPr>
        <a:xfrm rot="20700000">
          <a:off x="3737843" y="251693"/>
          <a:ext cx="2239813" cy="2239813"/>
        </a:xfrm>
        <a:prstGeom prst="gear6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600" kern="1200" dirty="0" smtClean="0">
              <a:solidFill>
                <a:schemeClr val="tx1"/>
              </a:solidFill>
            </a:rPr>
            <a:t>OTAC widens scope for further technological advancements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229100" y="742950"/>
        <a:ext cx="1257300" cy="1257300"/>
      </dsp:txXfrm>
    </dsp:sp>
    <dsp:sp modelId="{7B9321B4-4DE5-4ACE-905E-FBFC9F15F322}">
      <dsp:nvSpPr>
        <dsp:cNvPr id="0" name=""/>
        <dsp:cNvSpPr/>
      </dsp:nvSpPr>
      <dsp:spPr>
        <a:xfrm>
          <a:off x="4061599" y="2087682"/>
          <a:ext cx="4023360" cy="4023360"/>
        </a:xfrm>
        <a:prstGeom prst="circularArrow">
          <a:avLst>
            <a:gd name="adj1" fmla="val 4687"/>
            <a:gd name="adj2" fmla="val 299029"/>
            <a:gd name="adj3" fmla="val 2543535"/>
            <a:gd name="adj4" fmla="val 15803529"/>
            <a:gd name="adj5" fmla="val 5469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AB8D02-A46C-4B81-889D-F63ECD53F15F}">
      <dsp:nvSpPr>
        <dsp:cNvPr id="0" name=""/>
        <dsp:cNvSpPr/>
      </dsp:nvSpPr>
      <dsp:spPr>
        <a:xfrm>
          <a:off x="2000248" y="1349997"/>
          <a:ext cx="2923222" cy="29232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24AD96-21A3-401E-B0D3-981F75D09E70}">
      <dsp:nvSpPr>
        <dsp:cNvPr id="0" name=""/>
        <dsp:cNvSpPr/>
      </dsp:nvSpPr>
      <dsp:spPr>
        <a:xfrm>
          <a:off x="3219751" y="-245436"/>
          <a:ext cx="3151822" cy="315182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69363-7EB9-469B-BB5F-289F968546B3}" type="datetimeFigureOut">
              <a:rPr lang="en-IN" smtClean="0"/>
              <a:pPr/>
              <a:t>16-06-2013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0A02D-3515-4EE9-9B7D-B2F90E151B6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814004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37</a:t>
            </a:fld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38</a:t>
            </a:fld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39</a:t>
            </a:fld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40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30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34</a:t>
            </a:fld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35</a:t>
            </a:fld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50A02D-3515-4EE9-9B7D-B2F90E151B60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6BAC-7749-402A-B365-0635C973AB73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41AE-11DB-4916-82E6-4919141A25A8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757C-D0B9-46B3-B732-F98B38030811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04180-69E6-43BB-8754-9A02D832CDD4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231F-51B9-4E21-ADC1-CF40BD098426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6352-3CD5-434A-AC5E-03CCED756B38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F9057-8573-4C73-985C-82BABE679BBF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CB65E-13A9-458A-B4E9-445FD270CF11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13B69-82F1-44F1-B03C-50D4DC983A73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56BA6-4785-4D4D-BA76-8E4580250042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7B3F5-AE5A-45C5-A123-1AC2B91D24B5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16DEA-F2A7-450E-A4B2-CDBE856A43B7}" type="datetime1">
              <a:rPr lang="en-US" smtClean="0"/>
              <a:pPr/>
              <a:t>6/16/2013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81600"/>
            <a:ext cx="9144000" cy="1676400"/>
          </a:xfrm>
          <a:solidFill>
            <a:schemeClr val="tx1"/>
          </a:solidFill>
        </p:spPr>
        <p:txBody>
          <a:bodyPr>
            <a:normAutofit fontScale="25000" lnSpcReduction="20000"/>
          </a:bodyPr>
          <a:lstStyle/>
          <a:p>
            <a:pPr marL="457200" indent="-457200" algn="l"/>
            <a:endParaRPr lang="en-US" sz="8000" dirty="0" smtClean="0">
              <a:ln w="900" cmpd="sng">
                <a:solidFill>
                  <a:schemeClr val="accent1">
                    <a:lumMod val="20000"/>
                    <a:lumOff val="8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  <a:reflection blurRad="6350" stA="55000" endA="300" endPos="45500" dir="5400000" sy="-100000" algn="bl" rotWithShape="0"/>
              </a:effectLst>
              <a:latin typeface="DFPOP1-W9" pitchFamily="1" charset="-128"/>
              <a:ea typeface="DFPOP1-W9" pitchFamily="1" charset="-128"/>
            </a:endParaRPr>
          </a:p>
          <a:p>
            <a:pPr marL="457200" indent="-457200" algn="l"/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Shradha</a:t>
            </a:r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 </a:t>
            </a:r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Shashidhar</a:t>
            </a:r>
            <a:endParaRPr lang="en-US" sz="8000" b="1" dirty="0" smtClean="0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arrington" pitchFamily="82" charset="0"/>
            </a:endParaRPr>
          </a:p>
          <a:p>
            <a:pPr marL="457200" indent="-457200" algn="l"/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Savitha Pareek</a:t>
            </a:r>
          </a:p>
          <a:p>
            <a:pPr marL="457200" indent="-457200" algn="l"/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P.M.Sanjeev</a:t>
            </a:r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 Kumar                                                                  Under the Guidance of </a:t>
            </a:r>
          </a:p>
          <a:p>
            <a:pPr marL="457200" indent="-457200" algn="l"/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Pavan.M.Sunder</a:t>
            </a:r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                                                                               Mr. </a:t>
            </a:r>
            <a:r>
              <a:rPr lang="en-US" sz="8000" b="1" dirty="0" err="1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Naveen</a:t>
            </a:r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 H.L</a:t>
            </a:r>
          </a:p>
          <a:p>
            <a:pPr marL="457200" indent="-457200" algn="l"/>
            <a:r>
              <a:rPr lang="en-US" sz="8000" b="1" dirty="0" smtClean="0"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arrington" pitchFamily="82" charset="0"/>
              </a:rPr>
              <a:t>                                                     </a:t>
            </a:r>
            <a:endParaRPr lang="en-IN" sz="8000" b="1" dirty="0" err="1" smtClean="0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arrington" pitchFamily="82" charset="0"/>
            </a:endParaRPr>
          </a:p>
          <a:p>
            <a:endParaRPr lang="en-US" sz="8000" dirty="0" smtClean="0"/>
          </a:p>
          <a:p>
            <a:endParaRPr lang="en-IN" sz="8000" b="1" dirty="0"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arrington" pitchFamily="8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47800"/>
          </a:xfr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t">
            <a:normAutofit fontScale="90000"/>
            <a:scene3d>
              <a:camera prst="orthographicFront"/>
              <a:lightRig rig="threePt" dir="t">
                <a:rot lat="0" lon="0" rev="4800000"/>
              </a:lightRig>
            </a:scene3d>
            <a:sp3d extrusionH="57150" prstMaterial="matte">
              <a:bevelT w="50800" h="10160"/>
            </a:sp3d>
          </a:bodyPr>
          <a:lstStyle/>
          <a:p>
            <a:pPr algn="ctr"/>
            <a:r>
              <a:rPr lang="en-US" sz="4400" dirty="0" smtClean="0">
                <a:ln w="900" cmpd="sng">
                  <a:solidFill>
                    <a:schemeClr val="accent1">
                      <a:lumMod val="20000"/>
                      <a:lumOff val="8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5000" endA="300" endPos="45500" dir="5400000" sy="-100000" algn="bl" rotWithShape="0"/>
                </a:effectLst>
                <a:latin typeface="DFPOP1-W9" pitchFamily="1" charset="-128"/>
                <a:ea typeface="DFPOP1-W9" pitchFamily="1" charset="-128"/>
              </a:rPr>
              <a:t>OPERATION THEATRE </a:t>
            </a:r>
            <a:br>
              <a:rPr lang="en-US" sz="4400" dirty="0" smtClean="0">
                <a:ln w="900" cmpd="sng">
                  <a:solidFill>
                    <a:schemeClr val="accent1">
                      <a:lumMod val="20000"/>
                      <a:lumOff val="8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5000" endA="300" endPos="45500" dir="5400000" sy="-100000" algn="bl" rotWithShape="0"/>
                </a:effectLst>
                <a:latin typeface="DFPOP1-W9" pitchFamily="1" charset="-128"/>
                <a:ea typeface="DFPOP1-W9" pitchFamily="1" charset="-128"/>
              </a:rPr>
            </a:br>
            <a:r>
              <a:rPr lang="en-US" sz="4400" dirty="0" smtClean="0">
                <a:ln w="900" cmpd="sng">
                  <a:solidFill>
                    <a:schemeClr val="accent1">
                      <a:lumMod val="20000"/>
                      <a:lumOff val="8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5000" endA="300" endPos="45500" dir="5400000" sy="-100000" algn="bl" rotWithShape="0"/>
                </a:effectLst>
                <a:latin typeface="DFPOP1-W9" pitchFamily="1" charset="-128"/>
                <a:ea typeface="DFPOP1-W9" pitchFamily="1" charset="-128"/>
              </a:rPr>
              <a:t>AUTOMATION &amp; CONTROLLER</a:t>
            </a:r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Rounded MT Bold" pitchFamily="34" charset="0"/>
              </a:rPr>
              <a:t/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  <a:latin typeface="Arial Rounded MT Bold" pitchFamily="34" charset="0"/>
              </a:rPr>
            </a:br>
            <a:endParaRPr lang="en-US" dirty="0">
              <a:solidFill>
                <a:schemeClr val="accent4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8" name="Picture 7" descr="ideahealth-theatre2.jpg"/>
          <p:cNvPicPr>
            <a:picLocks noChangeAspect="1"/>
          </p:cNvPicPr>
          <p:nvPr/>
        </p:nvPicPr>
        <p:blipFill>
          <a:blip r:embed="rId2" cstate="print">
            <a:lum bright="9000" contrast="5000"/>
          </a:blip>
          <a:stretch>
            <a:fillRect/>
          </a:stretch>
        </p:blipFill>
        <p:spPr>
          <a:xfrm>
            <a:off x="1" y="1371600"/>
            <a:ext cx="9143999" cy="3810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77001"/>
            <a:ext cx="2895600" cy="228600"/>
          </a:xfrm>
        </p:spPr>
        <p:txBody>
          <a:bodyPr/>
          <a:lstStyle/>
          <a:p>
            <a:r>
              <a:rPr lang="en-US" dirty="0" smtClean="0"/>
              <a:t>17\06\2013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364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N209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0"/>
            <a:ext cx="7696200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 Black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kumimoji="0" lang="en-US" sz="2400" b="0" i="0" u="none" strike="noStrike" kern="1200" cap="none" spc="0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5" name="Picture 4" descr="KicAD - Aneas (only) - MC.jpg"/>
          <p:cNvPicPr>
            <a:picLocks noChangeAspect="1"/>
          </p:cNvPicPr>
          <p:nvPr/>
        </p:nvPicPr>
        <p:blipFill>
          <a:blip r:embed="rId3" cstate="print"/>
          <a:srcRect l="2062" r="3093" b="1163"/>
          <a:stretch>
            <a:fillRect/>
          </a:stretch>
        </p:blipFill>
        <p:spPr>
          <a:xfrm>
            <a:off x="1371600" y="11595"/>
            <a:ext cx="7772400" cy="66178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2192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 Black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R</a:t>
            </a:r>
          </a:p>
        </p:txBody>
      </p:sp>
      <p:pic>
        <p:nvPicPr>
          <p:cNvPr id="5" name="Picture 4" descr="KicAD - Blood agi (only)- MC.jpg"/>
          <p:cNvPicPr>
            <a:picLocks noChangeAspect="1"/>
          </p:cNvPicPr>
          <p:nvPr/>
        </p:nvPicPr>
        <p:blipFill>
          <a:blip r:embed="rId3" cstate="print"/>
          <a:srcRect l="4872" b="3022"/>
          <a:stretch>
            <a:fillRect/>
          </a:stretch>
        </p:blipFill>
        <p:spPr>
          <a:xfrm>
            <a:off x="1447800" y="152400"/>
            <a:ext cx="7696200" cy="64947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N209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5791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 Black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</p:txBody>
      </p:sp>
      <p:pic>
        <p:nvPicPr>
          <p:cNvPr id="5" name="Picture 4" descr="Kicad.. LM 35 - M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168706"/>
            <a:ext cx="8001000" cy="63844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Content Placeholder 4" descr="DSCN21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79437"/>
            <a:ext cx="9144000" cy="56689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</p:txBody>
      </p:sp>
      <p:pic>
        <p:nvPicPr>
          <p:cNvPr id="6" name="Picture 5" descr="KicAD -Tray - M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1"/>
            <a:ext cx="7467600" cy="6858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240" y="0"/>
            <a:ext cx="112776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2</a:t>
            </a:r>
            <a:endParaRPr lang="en-I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mc="http://schemas.openxmlformats.org/markup-compatibility/2006" xmlns:wpc="http://schemas.microsoft.com/office/word/2010/wordprocessingCanvas" xmlns="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1905000" y="685800"/>
            <a:ext cx="6248400" cy="52874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419600" y="5943600"/>
            <a:ext cx="182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514600"/>
            <a:ext cx="7772400" cy="4038600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7805 is a voltage regulator integrated circuit. 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endParaRPr lang="en-IN" sz="2400" dirty="0" smtClean="0"/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It is a member of 78xx series of fixed linear voltage regulator ICs. 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endParaRPr lang="en-IN" sz="2400" dirty="0" smtClean="0"/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The voltage source in a circuit may have fluctuations and would not give the fixed voltage output. 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endParaRPr lang="en-IN" sz="2400" dirty="0" smtClean="0"/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The voltage regulator IC maintains the output voltage at a constant value.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 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The xx in 78xx indicates the fixed output voltage it is designed to provide. </a:t>
            </a:r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endParaRPr lang="en-IN" sz="2400" dirty="0" smtClean="0"/>
          </a:p>
          <a:p>
            <a:pPr marL="342900" lvl="1" indent="-342900"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7805 provides +5V regulated power supply. 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" y="0"/>
            <a:ext cx="112776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G</a:t>
            </a:r>
          </a:p>
        </p:txBody>
      </p:sp>
      <p:pic>
        <p:nvPicPr>
          <p:cNvPr id="7" name="Picture 6" descr="7805datasheet-73010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4600" y="228600"/>
            <a:ext cx="4648200" cy="21769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M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X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2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3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2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C</a:t>
            </a:r>
            <a:endParaRPr lang="en-IN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533400"/>
            <a:ext cx="3733800" cy="57912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/>
              <a:t>The MAX220–MAX249 family of line drivers/receivers </a:t>
            </a:r>
            <a:r>
              <a:rPr lang="en-IN" sz="2400" dirty="0" smtClean="0"/>
              <a:t>is intended </a:t>
            </a:r>
            <a:r>
              <a:rPr lang="en-IN" sz="2400" dirty="0"/>
              <a:t>for all EIA/TIA-232E and V.28/V.24 </a:t>
            </a:r>
            <a:r>
              <a:rPr lang="en-IN" sz="2400" dirty="0" smtClean="0"/>
              <a:t>communications interfaces</a:t>
            </a:r>
            <a:r>
              <a:rPr lang="en-IN" sz="2400" dirty="0"/>
              <a:t>, particularly applications where ±12V </a:t>
            </a:r>
            <a:r>
              <a:rPr lang="en-IN" sz="2400" dirty="0" smtClean="0"/>
              <a:t>is not </a:t>
            </a:r>
            <a:r>
              <a:rPr lang="en-IN" sz="2400" dirty="0"/>
              <a:t>available. </a:t>
            </a:r>
            <a:r>
              <a:rPr lang="en-IN" sz="2400" dirty="0" smtClean="0"/>
              <a:t/>
            </a:r>
            <a:br>
              <a:rPr lang="en-IN" sz="2400" dirty="0" smtClean="0"/>
            </a:br>
            <a:endParaRPr lang="en-IN" sz="2400" dirty="0" smtClean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Meets </a:t>
            </a:r>
            <a:r>
              <a:rPr lang="en-IN" sz="2400" dirty="0"/>
              <a:t>or Exceeds TIA/EIA-232-F and </a:t>
            </a:r>
            <a:r>
              <a:rPr lang="en-IN" sz="2400" dirty="0" smtClean="0"/>
              <a:t>ITU</a:t>
            </a:r>
            <a:br>
              <a:rPr lang="en-IN" sz="2400" dirty="0" smtClean="0"/>
            </a:br>
            <a:endParaRPr lang="en-IN" sz="2400" dirty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/>
              <a:t>Recommendation </a:t>
            </a:r>
            <a:r>
              <a:rPr lang="en-IN" sz="2400" dirty="0" smtClean="0"/>
              <a:t>V.28</a:t>
            </a:r>
            <a:br>
              <a:rPr lang="en-IN" sz="2400" dirty="0" smtClean="0"/>
            </a:br>
            <a:endParaRPr lang="en-IN" sz="2400" dirty="0"/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IN" sz="2400" dirty="0" smtClean="0"/>
              <a:t>Operates </a:t>
            </a:r>
            <a:r>
              <a:rPr lang="en-IN" sz="2400" dirty="0"/>
              <a:t>From a Single 5-V Power </a:t>
            </a:r>
            <a:r>
              <a:rPr lang="en-IN" sz="2400" dirty="0" smtClean="0"/>
              <a:t>Supply</a:t>
            </a:r>
            <a:endParaRPr lang="en-IN" sz="2400" dirty="0"/>
          </a:p>
        </p:txBody>
      </p:sp>
      <p:pic>
        <p:nvPicPr>
          <p:cNvPr id="4" name="Picture 3" descr="250px-MAX232_Pinout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8800" y="1066800"/>
            <a:ext cx="3066502" cy="4267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38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2.png"/>
          <p:cNvPicPr>
            <a:picLocks noChangeAspect="1"/>
          </p:cNvPicPr>
          <p:nvPr/>
        </p:nvPicPr>
        <p:blipFill>
          <a:blip r:embed="rId3" cstate="print">
            <a:lum bright="57000" contrast="-59000"/>
          </a:blip>
          <a:stretch>
            <a:fillRect/>
          </a:stretch>
        </p:blipFill>
        <p:spPr>
          <a:xfrm>
            <a:off x="0" y="-6531"/>
            <a:ext cx="9144000" cy="6864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10600" cy="838200"/>
          </a:xfrm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entury751 SeBd BT" pitchFamily="2" charset="0"/>
              </a:rPr>
              <a:t>AGENDA</a:t>
            </a:r>
            <a:endParaRPr lang="en-IN" sz="4800" cap="all" dirty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rgbClr val="FFCC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60000" endA="900" endPos="60000" dist="29997" dir="5400000" sy="-100000" algn="bl" rotWithShape="0"/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610600" cy="5334000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OTAC Overview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Block diagram</a:t>
            </a:r>
            <a:br>
              <a:rPr lang="en-US" sz="2400" dirty="0" smtClean="0">
                <a:latin typeface="Century751 SeBd BT" pitchFamily="2" charset="0"/>
              </a:rPr>
            </a:br>
            <a:r>
              <a:rPr lang="en-US" sz="2400" dirty="0" smtClean="0">
                <a:latin typeface="Century751 SeBd BT" pitchFamily="2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Master circuit</a:t>
            </a:r>
            <a:br>
              <a:rPr lang="en-US" sz="2400" dirty="0" smtClean="0">
                <a:latin typeface="Century751 SeBd BT" pitchFamily="2" charset="0"/>
              </a:rPr>
            </a:b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Individual circuits</a:t>
            </a:r>
            <a:br>
              <a:rPr lang="en-US" sz="2400" dirty="0" smtClean="0">
                <a:latin typeface="Century751 SeBd BT" pitchFamily="2" charset="0"/>
              </a:rPr>
            </a:b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Flowchart</a:t>
            </a:r>
            <a:br>
              <a:rPr lang="en-US" sz="2400" dirty="0" smtClean="0">
                <a:latin typeface="Century751 SeBd BT" pitchFamily="2" charset="0"/>
              </a:rPr>
            </a:b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Main program</a:t>
            </a:r>
            <a:br>
              <a:rPr lang="en-US" sz="2400" dirty="0" smtClean="0">
                <a:latin typeface="Century751 SeBd BT" pitchFamily="2" charset="0"/>
              </a:rPr>
            </a:b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Century751 SeBd BT" pitchFamily="2" charset="0"/>
              </a:rPr>
              <a:t>Conclusion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 smtClean="0">
                <a:latin typeface="Century751 SeBd BT" pitchFamily="2" charset="0"/>
              </a:rPr>
              <a:t/>
            </a:r>
            <a:br>
              <a:rPr lang="en-US" sz="2400" dirty="0" smtClean="0">
                <a:latin typeface="Century751 SeBd BT" pitchFamily="2" charset="0"/>
              </a:rPr>
            </a:br>
            <a:endParaRPr lang="en-US" sz="2400" dirty="0" smtClean="0">
              <a:latin typeface="Century751 SeBd BT" pitchFamily="2" charset="0"/>
            </a:endParaRPr>
          </a:p>
          <a:p>
            <a:pPr>
              <a:lnSpc>
                <a:spcPct val="80000"/>
              </a:lnSpc>
              <a:buNone/>
            </a:pPr>
            <a:endParaRPr lang="en-US" sz="28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148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152400"/>
            <a:ext cx="7620000" cy="6553200"/>
          </a:xfrm>
        </p:spPr>
      </p:pic>
      <p:sp>
        <p:nvSpPr>
          <p:cNvPr id="5" name="Rectangle 4"/>
          <p:cNvSpPr/>
          <p:nvPr/>
        </p:nvSpPr>
        <p:spPr>
          <a:xfrm>
            <a:off x="0" y="9436"/>
            <a:ext cx="1524000" cy="6848564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IN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 </a:t>
            </a: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algn="ctr">
              <a:spcBef>
                <a:spcPct val="0"/>
              </a:spcBef>
            </a:pPr>
            <a:endParaRPr lang="en-IN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 T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U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algn="ctr">
              <a:spcBef>
                <a:spcPct val="0"/>
              </a:spcBef>
            </a:pPr>
            <a:r>
              <a:rPr lang="en-I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  <a:endParaRPr lang="en-IN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84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Content Placeholder 134" descr="LCD_PIC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452"/>
          <a:stretch>
            <a:fillRect/>
          </a:stretch>
        </p:blipFill>
        <p:spPr>
          <a:xfrm>
            <a:off x="1600200" y="685800"/>
            <a:ext cx="7391400" cy="5324713"/>
          </a:xfrm>
        </p:spPr>
      </p:pic>
      <p:sp>
        <p:nvSpPr>
          <p:cNvPr id="5" name="Rectangle 4"/>
          <p:cNvSpPr/>
          <p:nvPr/>
        </p:nvSpPr>
        <p:spPr>
          <a:xfrm>
            <a:off x="0" y="9436"/>
            <a:ext cx="1524000" cy="6848564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I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endParaRPr lang="en-IN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algn="ctr">
              <a:spcBef>
                <a:spcPct val="0"/>
              </a:spcBef>
            </a:pP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algn="ctr">
              <a:spcBef>
                <a:spcPct val="0"/>
              </a:spcBef>
            </a:pPr>
            <a:endParaRPr lang="en-IN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algn="ctr">
              <a:spcBef>
                <a:spcPct val="0"/>
              </a:spcBef>
            </a:pP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b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2362200" y="22830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220 ohm</a:t>
            </a:r>
            <a:endParaRPr lang="en-IN" sz="1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6324600" y="1140023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220 ohm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xmlns="" val="16384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75260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D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V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E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S</a:t>
            </a:r>
            <a:endParaRPr lang="en-I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457200"/>
            <a:ext cx="6781800" cy="624840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/>
              <a:t> </a:t>
            </a:r>
            <a:r>
              <a:rPr lang="en-IN" sz="2800" dirty="0"/>
              <a:t>The UART takes bytes of data and transmits the individual bits in a sequential fashion</a:t>
            </a:r>
            <a:r>
              <a:rPr lang="en-IN" sz="2800" dirty="0" smtClean="0"/>
              <a:t>.</a:t>
            </a:r>
            <a:br>
              <a:rPr lang="en-IN" sz="2800" dirty="0" smtClean="0"/>
            </a:b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IN" sz="2800" dirty="0" smtClean="0"/>
              <a:t> </a:t>
            </a:r>
            <a:r>
              <a:rPr lang="en-IN" sz="2800" dirty="0"/>
              <a:t>At the destination, a second UART re-assembles the bits into complete bytes</a:t>
            </a:r>
            <a:r>
              <a:rPr lang="en-IN" sz="2800" dirty="0" smtClean="0"/>
              <a:t>.</a:t>
            </a:r>
            <a:br>
              <a:rPr lang="en-IN" sz="2800" dirty="0" smtClean="0"/>
            </a:br>
            <a:endParaRPr lang="en-IN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dirty="0" smtClean="0"/>
              <a:t>Two types are :</a:t>
            </a:r>
          </a:p>
          <a:p>
            <a:pPr>
              <a:buFont typeface="Wingdings" pitchFamily="2" charset="2"/>
              <a:buChar char="Ø"/>
            </a:pPr>
            <a:endParaRPr lang="en-US" sz="28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IN" sz="2400" dirty="0"/>
              <a:t>UART Universal Asynchronous Receiver/Transmitter</a:t>
            </a:r>
          </a:p>
          <a:p>
            <a:pPr marL="914400" lvl="1" indent="-514350">
              <a:buFont typeface="+mj-lt"/>
              <a:buAutoNum type="arabicPeriod"/>
            </a:pPr>
            <a:endParaRPr lang="en-IN" sz="2400" dirty="0"/>
          </a:p>
          <a:p>
            <a:pPr marL="914400" lvl="1" indent="-514350">
              <a:buFont typeface="+mj-lt"/>
              <a:buAutoNum type="arabicPeriod"/>
            </a:pPr>
            <a:r>
              <a:rPr lang="en-IN" sz="2400" dirty="0"/>
              <a:t>USART Universal Synchronous-Asynchronous Receiver/Transmitter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749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SB 2 UART im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0"/>
            <a:ext cx="6029831" cy="1600200"/>
          </a:xfrm>
          <a:prstGeom prst="rect">
            <a:avLst/>
          </a:prstGeom>
        </p:spPr>
      </p:pic>
      <p:pic>
        <p:nvPicPr>
          <p:cNvPr id="7" name="Picture 6" descr="USB2UART-BlockDiagram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1" y="1600200"/>
            <a:ext cx="7620000" cy="525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524000" cy="6858000"/>
          </a:xfrm>
          <a:blipFill>
            <a:blip r:embed="rId4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S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B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O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D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V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E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S</a:t>
            </a:r>
            <a:endParaRPr lang="en-IN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25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L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N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2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0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0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3</a:t>
            </a:r>
            <a:endParaRPr lang="en-IN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533400"/>
            <a:ext cx="3733800" cy="63246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IN" sz="2000" dirty="0"/>
              <a:t>500mA rated collector current(Single output</a:t>
            </a:r>
            <a:r>
              <a:rPr lang="en-IN" sz="2000" dirty="0" smtClean="0"/>
              <a:t>)</a:t>
            </a:r>
            <a:br>
              <a:rPr lang="en-IN" sz="2000" dirty="0" smtClean="0"/>
            </a:br>
            <a:endParaRPr lang="en-IN" sz="2000" dirty="0"/>
          </a:p>
          <a:p>
            <a:pPr>
              <a:buFont typeface="Wingdings" pitchFamily="2" charset="2"/>
              <a:buChar char="Ø"/>
            </a:pPr>
            <a:r>
              <a:rPr lang="en-IN" sz="2000" u="sng" dirty="0" smtClean="0"/>
              <a:t>High-voltage </a:t>
            </a:r>
            <a:r>
              <a:rPr lang="en-IN" sz="2000" u="sng" dirty="0"/>
              <a:t>outputs</a:t>
            </a:r>
            <a:r>
              <a:rPr lang="en-IN" sz="2000" dirty="0"/>
              <a:t>: </a:t>
            </a:r>
            <a:r>
              <a:rPr lang="en-IN" sz="2000" dirty="0" smtClean="0"/>
              <a:t>50V</a:t>
            </a:r>
            <a:br>
              <a:rPr lang="en-IN" sz="2000" dirty="0" smtClean="0"/>
            </a:br>
            <a:endParaRPr lang="en-IN" sz="2000" dirty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Inputs compatible </a:t>
            </a:r>
            <a:r>
              <a:rPr lang="en-IN" sz="2000" dirty="0"/>
              <a:t>with various types of logic</a:t>
            </a:r>
            <a:r>
              <a:rPr lang="en-IN" sz="2000" dirty="0" smtClean="0"/>
              <a:t>.</a:t>
            </a:r>
            <a:br>
              <a:rPr lang="en-IN" sz="2000" dirty="0" smtClean="0"/>
            </a:br>
            <a:endParaRPr lang="en-IN" sz="2000" dirty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 </a:t>
            </a:r>
            <a:r>
              <a:rPr lang="en-IN" sz="2000" dirty="0"/>
              <a:t>Relay driver </a:t>
            </a:r>
            <a:r>
              <a:rPr lang="en-IN" sz="2000" dirty="0" smtClean="0"/>
              <a:t>application.</a:t>
            </a:r>
            <a:br>
              <a:rPr lang="en-IN" sz="2000" dirty="0" smtClean="0"/>
            </a:br>
            <a:endParaRPr lang="en-IN" sz="2000" dirty="0" smtClean="0"/>
          </a:p>
          <a:p>
            <a:pPr>
              <a:buFont typeface="Wingdings" pitchFamily="2" charset="2"/>
              <a:buChar char="Ø"/>
            </a:pPr>
            <a:r>
              <a:rPr lang="en-IN" sz="2000" dirty="0" smtClean="0"/>
              <a:t>The </a:t>
            </a:r>
            <a:r>
              <a:rPr lang="en-IN" sz="2000" dirty="0"/>
              <a:t>ULN2003 has a 2.7kW series base resistor for </a:t>
            </a:r>
            <a:r>
              <a:rPr lang="en-IN" sz="2000" dirty="0" smtClean="0"/>
              <a:t>each Darlington </a:t>
            </a:r>
            <a:r>
              <a:rPr lang="en-IN" sz="2000" dirty="0"/>
              <a:t>pair for operation directly with TTL or 5V </a:t>
            </a:r>
            <a:r>
              <a:rPr lang="en-IN" sz="2000" dirty="0" smtClean="0"/>
              <a:t>CMOS devices</a:t>
            </a:r>
            <a:r>
              <a:rPr lang="en-IN" sz="2000" dirty="0"/>
              <a:t>.</a:t>
            </a:r>
          </a:p>
        </p:txBody>
      </p:sp>
      <p:pic>
        <p:nvPicPr>
          <p:cNvPr id="4" name="Picture 3" descr="ULN2003 internal pict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7400" y="838200"/>
            <a:ext cx="3048000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1800" y="3048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ULN 2003 </a:t>
            </a:r>
            <a:endParaRPr lang="en-IN" sz="20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58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52400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L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N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2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0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0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3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W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H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S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E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P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P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E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M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O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O</a:t>
            </a:r>
            <a:b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endParaRPr lang="en-IN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 contrast="16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48" t="4110" r="3333" b="4110"/>
          <a:stretch>
            <a:fillRect/>
          </a:stretch>
        </p:blipFill>
        <p:spPr bwMode="auto">
          <a:xfrm>
            <a:off x="1905000" y="57727"/>
            <a:ext cx="6858000" cy="6571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247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vbinterfa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858000"/>
          </a:xfrm>
        </p:spPr>
      </p:pic>
      <p:sp>
        <p:nvSpPr>
          <p:cNvPr id="5" name="Rectangle 4"/>
          <p:cNvSpPr/>
          <p:nvPr/>
        </p:nvSpPr>
        <p:spPr>
          <a:xfrm>
            <a:off x="8077200" y="228600"/>
            <a:ext cx="1066800" cy="6172200"/>
          </a:xfrm>
          <a:prstGeom prst="rect">
            <a:avLst/>
          </a:prstGeom>
          <a:solidFill>
            <a:schemeClr val="tx1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V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B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 I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algn="ctr">
              <a:spcBef>
                <a:spcPct val="0"/>
              </a:spcBef>
            </a:pPr>
            <a:endParaRPr lang="en-IN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789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N209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609600"/>
            <a:ext cx="9144000" cy="5516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9" name="Content Placeholder 6" descr="DSCN210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7315200" cy="6858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25" name="Picture 24" descr="Flow 1.png"/>
          <p:cNvPicPr>
            <a:picLocks noChangeAspect="1"/>
          </p:cNvPicPr>
          <p:nvPr/>
        </p:nvPicPr>
        <p:blipFill>
          <a:blip r:embed="rId4" cstate="print"/>
          <a:srcRect t="2410" b="1205"/>
          <a:stretch>
            <a:fillRect/>
          </a:stretch>
        </p:blipFill>
        <p:spPr>
          <a:xfrm>
            <a:off x="3124200" y="0"/>
            <a:ext cx="3810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524000"/>
            <a:ext cx="914400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2000" dirty="0" smtClean="0"/>
              <a:t>   </a:t>
            </a:r>
            <a:r>
              <a:rPr lang="en-US" dirty="0" smtClean="0">
                <a:latin typeface="Clarendon BT" pitchFamily="18" charset="0"/>
              </a:rPr>
              <a:t>We propose to design an </a:t>
            </a:r>
            <a:r>
              <a:rPr lang="en-US" b="1" i="1" dirty="0" smtClean="0">
                <a:latin typeface="Clarendon BT" pitchFamily="18" charset="0"/>
              </a:rPr>
              <a:t>automated operating theatre </a:t>
            </a:r>
            <a:r>
              <a:rPr lang="en-US" dirty="0" smtClean="0">
                <a:latin typeface="Clarendon BT" pitchFamily="18" charset="0"/>
              </a:rPr>
              <a:t>(OTAC) where   </a:t>
            </a:r>
            <a:br>
              <a:rPr lang="en-US" dirty="0" smtClean="0">
                <a:latin typeface="Clarendon BT" pitchFamily="18" charset="0"/>
              </a:rPr>
            </a:br>
            <a:r>
              <a:rPr lang="en-US" dirty="0" smtClean="0">
                <a:latin typeface="Clarendon BT" pitchFamily="18" charset="0"/>
              </a:rPr>
              <a:t>     all the things can be automated and can be monitored at regular basis.</a:t>
            </a:r>
          </a:p>
          <a:p>
            <a:pPr lvl="1"/>
            <a:r>
              <a:rPr lang="en-US" dirty="0" smtClean="0">
                <a:latin typeface="Clarendon BT" pitchFamily="18" charset="0"/>
              </a:rPr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>
                <a:latin typeface="Clarendon BT" pitchFamily="18" charset="0"/>
              </a:rPr>
              <a:t>   In this module we suggest that we control and monitor the following </a:t>
            </a:r>
            <a:br>
              <a:rPr lang="en-US" dirty="0" smtClean="0">
                <a:latin typeface="Clarendon BT" pitchFamily="18" charset="0"/>
              </a:rPr>
            </a:br>
            <a:r>
              <a:rPr lang="en-US" dirty="0" smtClean="0">
                <a:latin typeface="Clarendon BT" pitchFamily="18" charset="0"/>
              </a:rPr>
              <a:t>     features: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Intensity of the Lamps.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Operating bed level.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Controlled </a:t>
            </a:r>
            <a:r>
              <a:rPr lang="en-US" dirty="0" smtClean="0">
                <a:latin typeface="Clarendon BT" pitchFamily="18" charset="0"/>
              </a:rPr>
              <a:t>Anesthesia </a:t>
            </a:r>
            <a:r>
              <a:rPr lang="en-US" dirty="0" smtClean="0">
                <a:latin typeface="Clarendon BT" pitchFamily="18" charset="0"/>
              </a:rPr>
              <a:t>administration.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Blood agitator used while administering blood.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Switch enabled instrument selection mechanism.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Switch enabled drugs selection mechanism.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Temperature monitoring of the room.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Temperature monitoring of the patient body.</a:t>
            </a:r>
            <a:endParaRPr lang="en-IN" dirty="0" smtClean="0">
              <a:latin typeface="Clarendon BT" pitchFamily="18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>
                <a:latin typeface="Clarendon BT" pitchFamily="18" charset="0"/>
              </a:rPr>
              <a:t>Voice based reminders</a:t>
            </a:r>
            <a:r>
              <a:rPr lang="en-US" sz="1600" dirty="0" smtClean="0">
                <a:latin typeface="Clarendon BT" pitchFamily="18" charset="0"/>
              </a:rPr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0" y="5715000"/>
            <a:ext cx="9144000" cy="1143000"/>
          </a:xfrm>
          <a:solidFill>
            <a:schemeClr val="tx1"/>
          </a:solidFill>
        </p:spPr>
        <p:txBody>
          <a:bodyPr/>
          <a:lstStyle/>
          <a:p>
            <a:fld id="{85A00018-DF87-47CB-9BE9-442106EEF20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3999" cy="12618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endParaRPr lang="en-IN" cap="all" dirty="0" smtClean="0">
              <a:ln w="0">
                <a:solidFill>
                  <a:schemeClr val="bg2">
                    <a:lumMod val="25000"/>
                  </a:schemeClr>
                </a:solidFill>
              </a:ln>
              <a:solidFill>
                <a:srgbClr val="FFCC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60000" endA="900" endPos="60000" dist="29997" dir="5400000" sy="-100000" algn="bl" rotWithShape="0"/>
              </a:effectLst>
              <a:latin typeface="Aharoni" pitchFamily="2" charset="-79"/>
              <a:cs typeface="Aharoni" pitchFamily="2" charset="-79"/>
            </a:endParaRPr>
          </a:p>
          <a:p>
            <a:pPr algn="ctr"/>
            <a:r>
              <a:rPr lang="en-IN" sz="4000" cap="all" dirty="0" smtClean="0">
                <a:ln w="0"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FFCC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60000" endA="900" endPos="60000" dist="29997" dir="5400000" sy="-100000" algn="bl" rotWithShape="0"/>
                </a:effectLst>
                <a:latin typeface="Aharoni" pitchFamily="2" charset="-79"/>
                <a:cs typeface="Aharoni" pitchFamily="2" charset="-79"/>
              </a:rPr>
              <a:t>OTAC Overview</a:t>
            </a:r>
          </a:p>
          <a:p>
            <a:pPr algn="ctr"/>
            <a:endParaRPr lang="en-IN" dirty="0"/>
          </a:p>
        </p:txBody>
      </p:sp>
      <p:pic>
        <p:nvPicPr>
          <p:cNvPr id="5" name="Picture 4" descr="ideahealth-theatre2.jpg"/>
          <p:cNvPicPr>
            <a:picLocks noChangeAspect="1"/>
          </p:cNvPicPr>
          <p:nvPr/>
        </p:nvPicPr>
        <p:blipFill>
          <a:blip r:embed="rId2" cstate="print"/>
          <a:srcRect t="63774"/>
          <a:stretch>
            <a:fillRect/>
          </a:stretch>
        </p:blipFill>
        <p:spPr>
          <a:xfrm>
            <a:off x="0" y="5715000"/>
            <a:ext cx="9144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29535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2.jpg"/>
          <p:cNvPicPr>
            <a:picLocks noChangeAspect="1"/>
          </p:cNvPicPr>
          <p:nvPr/>
        </p:nvPicPr>
        <p:blipFill>
          <a:blip r:embed="rId4" cstate="print"/>
          <a:srcRect t="4972" b="3471"/>
          <a:stretch>
            <a:fillRect/>
          </a:stretch>
        </p:blipFill>
        <p:spPr>
          <a:xfrm>
            <a:off x="2928937" y="381000"/>
            <a:ext cx="3776663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6" name="Picture 5" descr="Flow 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2656" y="228600"/>
            <a:ext cx="2948144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2800" y="0"/>
            <a:ext cx="3429000" cy="66831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6" name="Picture 5" descr="Flow 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8800" y="103835"/>
            <a:ext cx="6870963" cy="65255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52600" y="228600"/>
            <a:ext cx="6701511" cy="623079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6" name="Picture 5" descr="Flow 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5000" y="685800"/>
            <a:ext cx="6532899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4180" y="328497"/>
            <a:ext cx="6215420" cy="59961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6" name="Picture 5" descr="Flow 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8970" y="256268"/>
            <a:ext cx="6034430" cy="62207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9800" y="0"/>
            <a:ext cx="5715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7" name="Picture 6" descr="Flow 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6400" y="245856"/>
            <a:ext cx="6324600" cy="6383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4300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B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L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O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C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K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/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D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G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IN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M</a:t>
            </a:r>
          </a:p>
        </p:txBody>
      </p:sp>
      <p:pic>
        <p:nvPicPr>
          <p:cNvPr id="6" name="Content Placeholder 5" descr="Block OTAC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41560"/>
            <a:ext cx="8001000" cy="671644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F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</p:txBody>
      </p:sp>
      <p:pic>
        <p:nvPicPr>
          <p:cNvPr id="5" name="Picture 4" descr="Flow 12.jpg"/>
          <p:cNvPicPr>
            <a:picLocks noChangeAspect="1"/>
          </p:cNvPicPr>
          <p:nvPr/>
        </p:nvPicPr>
        <p:blipFill>
          <a:blip r:embed="rId4" cstate="print"/>
          <a:srcRect t="1800" b="2257"/>
          <a:stretch>
            <a:fillRect/>
          </a:stretch>
        </p:blipFill>
        <p:spPr>
          <a:xfrm>
            <a:off x="2057400" y="108527"/>
            <a:ext cx="5715000" cy="667327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50837"/>
            <a:ext cx="64770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dirty="0" smtClean="0"/>
              <a:t>#include &lt;p18cxxx.h&gt;</a:t>
            </a:r>
          </a:p>
          <a:p>
            <a:pPr>
              <a:buNone/>
            </a:pPr>
            <a:r>
              <a:rPr lang="en-IN" sz="1800" dirty="0" smtClean="0"/>
              <a:t>#include &lt;</a:t>
            </a:r>
            <a:r>
              <a:rPr lang="en-IN" sz="1800" dirty="0" err="1" smtClean="0"/>
              <a:t>stdio.h</a:t>
            </a:r>
            <a:r>
              <a:rPr lang="en-IN" sz="1800" dirty="0" smtClean="0"/>
              <a:t>&gt; </a:t>
            </a:r>
          </a:p>
          <a:p>
            <a:pPr>
              <a:buNone/>
            </a:pPr>
            <a:r>
              <a:rPr lang="en-IN" sz="1800" dirty="0" smtClean="0"/>
              <a:t>#include &lt;</a:t>
            </a:r>
            <a:r>
              <a:rPr lang="en-IN" sz="1800" dirty="0" err="1" smtClean="0"/>
              <a:t>string.h</a:t>
            </a:r>
            <a:r>
              <a:rPr lang="en-IN" sz="1800" dirty="0" smtClean="0"/>
              <a:t>&gt;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main.h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ProjectMain.h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serial_codes.h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"ADC.H" 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LCD.h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PinAllocation.h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delay.h</a:t>
            </a:r>
            <a:r>
              <a:rPr lang="en-IN" sz="1800" dirty="0" smtClean="0"/>
              <a:t>"</a:t>
            </a:r>
          </a:p>
          <a:p>
            <a:pPr>
              <a:buNone/>
            </a:pPr>
            <a:r>
              <a:rPr lang="en-IN" sz="1800" dirty="0" smtClean="0"/>
              <a:t>#include "</a:t>
            </a:r>
            <a:r>
              <a:rPr lang="en-IN" sz="1800" dirty="0" err="1" smtClean="0"/>
              <a:t>timers.h</a:t>
            </a:r>
            <a:r>
              <a:rPr lang="en-IN" sz="1800" dirty="0" smtClean="0"/>
              <a:t>"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unsigned </a:t>
            </a:r>
            <a:r>
              <a:rPr lang="en-IN" sz="1800" dirty="0" err="1" smtClean="0"/>
              <a:t>int</a:t>
            </a:r>
            <a:r>
              <a:rPr lang="en-IN" sz="1800" dirty="0" smtClean="0"/>
              <a:t> gnTimer0Count=1, </a:t>
            </a:r>
            <a:r>
              <a:rPr lang="en-IN" sz="1800" dirty="0" err="1" smtClean="0"/>
              <a:t>gnCount</a:t>
            </a:r>
            <a:r>
              <a:rPr lang="en-IN" sz="1800" dirty="0" smtClean="0"/>
              <a:t>;</a:t>
            </a:r>
          </a:p>
          <a:p>
            <a:pPr>
              <a:buNone/>
            </a:pPr>
            <a:r>
              <a:rPr lang="en-IN" sz="1800" dirty="0" smtClean="0"/>
              <a:t>unsigned long </a:t>
            </a:r>
            <a:r>
              <a:rPr lang="en-IN" sz="1800" dirty="0" err="1" smtClean="0"/>
              <a:t>bres</a:t>
            </a:r>
            <a:r>
              <a:rPr lang="en-IN" sz="1800" dirty="0" smtClean="0"/>
              <a:t>=0;</a:t>
            </a:r>
          </a:p>
          <a:p>
            <a:pPr>
              <a:buNone/>
            </a:pPr>
            <a:r>
              <a:rPr lang="en-IN" sz="1800" dirty="0" smtClean="0"/>
              <a:t>unsigned char </a:t>
            </a:r>
            <a:r>
              <a:rPr lang="en-IN" sz="1800" dirty="0" err="1" smtClean="0"/>
              <a:t>uchflag</a:t>
            </a:r>
            <a:r>
              <a:rPr lang="en-IN" sz="1800" dirty="0" smtClean="0"/>
              <a:t>;</a:t>
            </a:r>
          </a:p>
          <a:p>
            <a:pPr>
              <a:buNone/>
            </a:pPr>
            <a:r>
              <a:rPr lang="en-IN" sz="1800" dirty="0" smtClean="0"/>
              <a:t>extern unsigned char </a:t>
            </a:r>
            <a:r>
              <a:rPr lang="en-IN" sz="1800" dirty="0" err="1" smtClean="0"/>
              <a:t>guchCount</a:t>
            </a:r>
            <a:r>
              <a:rPr lang="en-IN" sz="1800" dirty="0" smtClean="0"/>
              <a:t>;</a:t>
            </a:r>
          </a:p>
          <a:p>
            <a:pPr>
              <a:buNone/>
            </a:pPr>
            <a:r>
              <a:rPr lang="en-IN" sz="1800" dirty="0" smtClean="0"/>
              <a:t>extern unsigned char </a:t>
            </a:r>
            <a:r>
              <a:rPr lang="en-IN" sz="1800" dirty="0" err="1" smtClean="0"/>
              <a:t>guchFlagForMotor</a:t>
            </a:r>
            <a:r>
              <a:rPr lang="en-IN" sz="1800" dirty="0" smtClean="0"/>
              <a:t>;</a:t>
            </a:r>
            <a:endParaRPr lang="en-IN" sz="1600" dirty="0" smtClean="0"/>
          </a:p>
          <a:p>
            <a:pPr>
              <a:buNone/>
            </a:pPr>
            <a:endParaRPr lang="en-IN" sz="1600" dirty="0" smtClean="0"/>
          </a:p>
          <a:p>
            <a:pPr>
              <a:buNone/>
            </a:pP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04800"/>
            <a:ext cx="7467600" cy="5821363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IN" sz="5600" dirty="0" smtClean="0"/>
              <a:t>void main()</a:t>
            </a:r>
          </a:p>
          <a:p>
            <a:pPr>
              <a:buNone/>
            </a:pPr>
            <a:r>
              <a:rPr lang="en-IN" sz="5600" dirty="0" smtClean="0"/>
              <a:t>{</a:t>
            </a:r>
          </a:p>
          <a:p>
            <a:pPr>
              <a:buNone/>
            </a:pPr>
            <a:r>
              <a:rPr lang="en-IN" sz="5600" dirty="0" smtClean="0"/>
              <a:t>	unsigned char </a:t>
            </a:r>
            <a:r>
              <a:rPr lang="en-IN" sz="5600" dirty="0" err="1" smtClean="0"/>
              <a:t>uchWelcomeString</a:t>
            </a:r>
            <a:r>
              <a:rPr lang="en-IN" sz="5600" dirty="0" smtClean="0"/>
              <a:t>[17]	="RAJIV GANDHI INT";</a:t>
            </a:r>
          </a:p>
          <a:p>
            <a:pPr>
              <a:buNone/>
            </a:pPr>
            <a:r>
              <a:rPr lang="en-IN" sz="5600" dirty="0" smtClean="0"/>
              <a:t>	unsigned char </a:t>
            </a:r>
            <a:r>
              <a:rPr lang="en-IN" sz="5600" dirty="0" err="1" smtClean="0"/>
              <a:t>uchAPSISString</a:t>
            </a:r>
            <a:r>
              <a:rPr lang="en-IN" sz="5600" dirty="0" smtClean="0"/>
              <a:t>[17]	=" OF  TECHNOLOGY ";</a:t>
            </a:r>
          </a:p>
          <a:p>
            <a:pPr>
              <a:buNone/>
            </a:pPr>
            <a:endParaRPr lang="en-IN" sz="5600" dirty="0" smtClean="0"/>
          </a:p>
          <a:p>
            <a:pPr>
              <a:buNone/>
            </a:pPr>
            <a:r>
              <a:rPr lang="en-IN" sz="5600" dirty="0" smtClean="0"/>
              <a:t>	unsigned char </a:t>
            </a:r>
            <a:r>
              <a:rPr lang="en-IN" sz="5600" dirty="0" err="1" smtClean="0"/>
              <a:t>uchTempbuff</a:t>
            </a:r>
            <a:r>
              <a:rPr lang="en-IN" sz="5600" dirty="0" smtClean="0"/>
              <a:t>=0;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guchCount</a:t>
            </a:r>
            <a:r>
              <a:rPr lang="en-IN" sz="5600" dirty="0" smtClean="0"/>
              <a:t>=0;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fn_Initialize_Serial</a:t>
            </a:r>
            <a:r>
              <a:rPr lang="en-IN" sz="5600" dirty="0" smtClean="0"/>
              <a:t>(BAUD_9600);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printf</a:t>
            </a:r>
            <a:r>
              <a:rPr lang="en-IN" sz="5600" dirty="0" smtClean="0"/>
              <a:t>("System Booting\n\r");</a:t>
            </a:r>
          </a:p>
          <a:p>
            <a:pPr>
              <a:buNone/>
            </a:pPr>
            <a:r>
              <a:rPr lang="en-IN" sz="5600" dirty="0" smtClean="0"/>
              <a:t>	</a:t>
            </a:r>
          </a:p>
          <a:p>
            <a:pPr>
              <a:buNone/>
            </a:pPr>
            <a:r>
              <a:rPr lang="en-IN" sz="5600" dirty="0" smtClean="0"/>
              <a:t>	lcd_16_2_Initialisation();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fnInitializeADC</a:t>
            </a:r>
            <a:r>
              <a:rPr lang="en-IN" sz="5600" dirty="0" smtClean="0"/>
              <a:t>();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delay_in_seconds</a:t>
            </a:r>
            <a:r>
              <a:rPr lang="en-IN" sz="5600" dirty="0" smtClean="0"/>
              <a:t>(1);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fn_lcd_select_line_and_location</a:t>
            </a:r>
            <a:r>
              <a:rPr lang="en-IN" sz="5600" dirty="0" smtClean="0"/>
              <a:t>(LCD_LINE_1,LOCATION_0);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fn_Display_String_LCD</a:t>
            </a:r>
            <a:r>
              <a:rPr lang="en-IN" sz="5600" dirty="0" smtClean="0"/>
              <a:t>(</a:t>
            </a:r>
            <a:r>
              <a:rPr lang="en-IN" sz="5600" dirty="0" err="1" smtClean="0"/>
              <a:t>uchWelcomeString</a:t>
            </a:r>
            <a:r>
              <a:rPr lang="en-IN" sz="5600" dirty="0" smtClean="0"/>
              <a:t>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fn_lcd_select_line_and_location</a:t>
            </a:r>
            <a:r>
              <a:rPr lang="en-IN" sz="5600" dirty="0" smtClean="0"/>
              <a:t>(LCD_LINE_2,LOCATION_0);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fn_Display_String_LCD</a:t>
            </a:r>
            <a:r>
              <a:rPr lang="en-IN" sz="5600" dirty="0" smtClean="0"/>
              <a:t>(</a:t>
            </a:r>
            <a:r>
              <a:rPr lang="en-IN" sz="5600" dirty="0" err="1" smtClean="0"/>
              <a:t>uchAPSISString</a:t>
            </a:r>
            <a:r>
              <a:rPr lang="en-IN" sz="5600" dirty="0" smtClean="0"/>
              <a:t>);</a:t>
            </a:r>
          </a:p>
          <a:p>
            <a:pPr>
              <a:buNone/>
            </a:pPr>
            <a:r>
              <a:rPr lang="en-IN" sz="5600" dirty="0" smtClean="0"/>
              <a:t>	</a:t>
            </a:r>
            <a:r>
              <a:rPr lang="en-IN" sz="5600" dirty="0" err="1" smtClean="0"/>
              <a:t>delay_in_seconds</a:t>
            </a:r>
            <a:r>
              <a:rPr lang="en-IN" sz="5600" dirty="0" smtClean="0"/>
              <a:t>(4);</a:t>
            </a:r>
          </a:p>
          <a:p>
            <a:pPr>
              <a:buNone/>
            </a:pPr>
            <a:r>
              <a:rPr lang="en-IN" sz="5600" dirty="0" smtClean="0"/>
              <a:t>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"/>
            <a:ext cx="7315200" cy="5668963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N" smtClean="0"/>
              <a:t>DC_Motor_1_Coil_0_DIR = SET_OUTPUT;</a:t>
            </a:r>
          </a:p>
          <a:p>
            <a:pPr>
              <a:buNone/>
            </a:pPr>
            <a:r>
              <a:rPr lang="en-IN" smtClean="0"/>
              <a:t>	DC_Motor_1_Coil_1_DIR = SET_OUTPUT;</a:t>
            </a:r>
          </a:p>
          <a:p>
            <a:pPr>
              <a:buNone/>
            </a:pPr>
            <a:r>
              <a:rPr lang="en-IN" smtClean="0"/>
              <a:t>	DC_Motor_2_Coil_0_DIR = SET_OUTPUT;</a:t>
            </a:r>
          </a:p>
          <a:p>
            <a:pPr>
              <a:buNone/>
            </a:pPr>
            <a:r>
              <a:rPr lang="en-IN" smtClean="0"/>
              <a:t>	DC_Motor_2_Coil_1_DIR = SET_OUTPUT;</a:t>
            </a:r>
          </a:p>
          <a:p>
            <a:pPr>
              <a:buNone/>
            </a:pPr>
            <a:r>
              <a:rPr lang="en-IN" smtClean="0"/>
              <a:t>	DC_Motor_3_Coil_0_DIR = SET_OUTPUT;</a:t>
            </a:r>
          </a:p>
          <a:p>
            <a:pPr>
              <a:buNone/>
            </a:pPr>
            <a:r>
              <a:rPr lang="en-IN" smtClean="0"/>
              <a:t>	DC_Motor_3_Coil_1_DIR = SET_OUTPUT;</a:t>
            </a:r>
          </a:p>
          <a:p>
            <a:pPr>
              <a:buNone/>
            </a:pPr>
            <a:r>
              <a:rPr lang="en-IN" smtClean="0"/>
              <a:t>	DC_Motor_4_Coil_0_DIR = SET_OUTPUT;</a:t>
            </a:r>
          </a:p>
          <a:p>
            <a:pPr>
              <a:buNone/>
            </a:pPr>
            <a:r>
              <a:rPr lang="en-IN" smtClean="0"/>
              <a:t>	DC_Motor_4_Coil_1_DIR = SET_OUTPUT;</a:t>
            </a:r>
          </a:p>
          <a:p>
            <a:pPr>
              <a:buNone/>
            </a:pPr>
            <a:r>
              <a:rPr lang="en-IN" smtClean="0"/>
              <a:t>	DC_Motor_5_Coil_0_DIR = SET_OUTPUT;</a:t>
            </a:r>
          </a:p>
          <a:p>
            <a:pPr>
              <a:buNone/>
            </a:pPr>
            <a:r>
              <a:rPr lang="en-IN" smtClean="0"/>
              <a:t>	DC_Motor_5_Coil_1_DIR = SET_OUTPUT;</a:t>
            </a:r>
          </a:p>
          <a:p>
            <a:pPr>
              <a:buNone/>
            </a:pPr>
            <a:r>
              <a:rPr lang="en-IN" smtClean="0"/>
              <a:t>	DC_Motor_6_Coil_0_DIR = SET_OUTPUT;</a:t>
            </a:r>
          </a:p>
          <a:p>
            <a:pPr>
              <a:buNone/>
            </a:pPr>
            <a:r>
              <a:rPr lang="en-IN" smtClean="0"/>
              <a:t>	DC_Motor_6_Coil_1_DIR = SET_OUTPUT;</a:t>
            </a:r>
          </a:p>
          <a:p>
            <a:pPr>
              <a:buNone/>
            </a:pPr>
            <a:r>
              <a:rPr lang="en-IN" smtClean="0"/>
              <a:t>//	DC_Motor_7_Coil_0_DIR = SET_OUTPUT;</a:t>
            </a:r>
          </a:p>
          <a:p>
            <a:pPr>
              <a:buNone/>
            </a:pPr>
            <a:r>
              <a:rPr lang="en-IN" smtClean="0"/>
              <a:t>//	DC_Motor_7_Coil_1_DIR = SET_OUTPUT;</a:t>
            </a:r>
          </a:p>
          <a:p>
            <a:pPr>
              <a:buNone/>
            </a:pPr>
            <a:r>
              <a:rPr lang="en-IN" smtClean="0"/>
              <a:t>	Light_Control_DIR     = SET_OUTPUT;</a:t>
            </a:r>
          </a:p>
          <a:p>
            <a:pPr>
              <a:buNone/>
            </a:pPr>
            <a:r>
              <a:rPr lang="en-IN" smtClean="0"/>
              <a:t>	Light_Control = OUTPUT_LOW;</a:t>
            </a:r>
          </a:p>
          <a:p>
            <a:pPr>
              <a:buNone/>
            </a:pPr>
            <a:r>
              <a:rPr lang="en-IN" smtClean="0"/>
              <a:t>	Stop_All_DC_Motors();</a:t>
            </a:r>
          </a:p>
          <a:p>
            <a:pPr>
              <a:buNone/>
            </a:pPr>
            <a:r>
              <a:rPr lang="en-IN" smtClean="0"/>
              <a:t>	fnMain_Project();</a:t>
            </a:r>
          </a:p>
          <a:p>
            <a:pPr>
              <a:buNone/>
            </a:pPr>
            <a:r>
              <a:rPr lang="en-IN" smtClean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"/>
            <a:ext cx="7315200" cy="61722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IN" sz="3800" dirty="0" smtClean="0"/>
              <a:t>#include&lt;p18f452.h&gt;</a:t>
            </a:r>
          </a:p>
          <a:p>
            <a:pPr>
              <a:buNone/>
            </a:pPr>
            <a:endParaRPr lang="en-IN" sz="3800" dirty="0" smtClean="0"/>
          </a:p>
          <a:p>
            <a:pPr>
              <a:buNone/>
            </a:pPr>
            <a:r>
              <a:rPr lang="en-IN" sz="3800" dirty="0" smtClean="0"/>
              <a:t>// Pin </a:t>
            </a:r>
            <a:r>
              <a:rPr lang="en-IN" sz="3800" dirty="0" err="1" smtClean="0"/>
              <a:t>allocation.h</a:t>
            </a:r>
            <a:endParaRPr lang="en-IN" sz="3800" dirty="0" smtClean="0"/>
          </a:p>
          <a:p>
            <a:pPr>
              <a:buNone/>
            </a:pPr>
            <a:r>
              <a:rPr lang="en-IN" sz="3800" dirty="0" smtClean="0"/>
              <a:t>#define DEBUGMODE		1</a:t>
            </a:r>
          </a:p>
          <a:p>
            <a:pPr>
              <a:buNone/>
            </a:pPr>
            <a:r>
              <a:rPr lang="en-IN" sz="3800" dirty="0" smtClean="0"/>
              <a:t>#define RELEASEMODE	 	0</a:t>
            </a:r>
          </a:p>
          <a:p>
            <a:pPr>
              <a:buNone/>
            </a:pPr>
            <a:r>
              <a:rPr lang="en-IN" sz="3800" dirty="0" smtClean="0"/>
              <a:t>#define MODE			RELEASEMODE</a:t>
            </a:r>
          </a:p>
          <a:p>
            <a:pPr>
              <a:buNone/>
            </a:pPr>
            <a:r>
              <a:rPr lang="en-IN" sz="3800" dirty="0" smtClean="0"/>
              <a:t>#define DBGPRINTF if(MODE) </a:t>
            </a:r>
            <a:r>
              <a:rPr lang="en-IN" sz="3800" dirty="0" err="1" smtClean="0"/>
              <a:t>printf</a:t>
            </a:r>
            <a:endParaRPr lang="en-IN" sz="3800" dirty="0" smtClean="0"/>
          </a:p>
          <a:p>
            <a:pPr>
              <a:buNone/>
            </a:pPr>
            <a:endParaRPr lang="en-IN" sz="3800" dirty="0" smtClean="0"/>
          </a:p>
          <a:p>
            <a:pPr>
              <a:buNone/>
            </a:pPr>
            <a:r>
              <a:rPr lang="en-IN" sz="3800" dirty="0" smtClean="0"/>
              <a:t>#</a:t>
            </a:r>
            <a:r>
              <a:rPr lang="en-IN" sz="3800" dirty="0" smtClean="0"/>
              <a:t>define FAIL	0							// Used to return value as FAIL</a:t>
            </a:r>
          </a:p>
          <a:p>
            <a:pPr>
              <a:buNone/>
            </a:pPr>
            <a:r>
              <a:rPr lang="en-IN" sz="3800" dirty="0" smtClean="0"/>
              <a:t>#define PASS	1							// Used to return value as PASS</a:t>
            </a:r>
          </a:p>
          <a:p>
            <a:pPr>
              <a:buNone/>
            </a:pPr>
            <a:endParaRPr lang="en-IN" sz="3800" dirty="0" smtClean="0"/>
          </a:p>
          <a:p>
            <a:pPr>
              <a:buNone/>
            </a:pPr>
            <a:r>
              <a:rPr lang="en-IN" sz="3800" dirty="0" smtClean="0"/>
              <a:t>#define SET_INPUT   1						// Used to configure a pin as Input using TRIS statement</a:t>
            </a:r>
          </a:p>
          <a:p>
            <a:pPr>
              <a:buNone/>
            </a:pPr>
            <a:r>
              <a:rPr lang="en-IN" sz="3800" dirty="0" smtClean="0"/>
              <a:t>#define SET_OUTPUT  0						// Used to configure a pin as Output using TRIS statement</a:t>
            </a:r>
          </a:p>
          <a:p>
            <a:pPr>
              <a:buNone/>
            </a:pPr>
            <a:endParaRPr lang="en-IN" sz="3800" dirty="0" smtClean="0"/>
          </a:p>
          <a:p>
            <a:pPr>
              <a:buNone/>
            </a:pPr>
            <a:r>
              <a:rPr lang="en-IN" sz="3800" dirty="0" smtClean="0"/>
              <a:t>#define OUTPUT_HIGH  1						// TO make the output pin High </a:t>
            </a:r>
          </a:p>
          <a:p>
            <a:pPr>
              <a:buNone/>
            </a:pPr>
            <a:r>
              <a:rPr lang="en-IN" sz="3800" dirty="0" smtClean="0"/>
              <a:t>#define OUTPUT_LOW   0						// TO make the output pin Low </a:t>
            </a:r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"/>
            <a:ext cx="7315200" cy="6172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800" dirty="0" smtClean="0"/>
              <a:t>#define ON 0								// To put On any devices connected ex. LED</a:t>
            </a:r>
          </a:p>
          <a:p>
            <a:pPr>
              <a:buNone/>
            </a:pPr>
            <a:r>
              <a:rPr lang="en-IN" sz="1800" dirty="0" smtClean="0"/>
              <a:t>#define OFF 1								// To put Off any devices connected ex. LED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 Configuration of LCD pins: 4 data pins, RS pin and Enable pin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err="1" smtClean="0"/>
              <a:t>RS_lcd</a:t>
            </a:r>
            <a:r>
              <a:rPr lang="en-IN" sz="1800" dirty="0" smtClean="0"/>
              <a:t>        </a:t>
            </a:r>
            <a:r>
              <a:rPr lang="en-IN" sz="1800" dirty="0" smtClean="0"/>
              <a:t>		 </a:t>
            </a:r>
            <a:r>
              <a:rPr lang="en-IN" sz="1800" dirty="0" smtClean="0"/>
              <a:t>LATDbits.LATD5   	</a:t>
            </a:r>
          </a:p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err="1" smtClean="0"/>
              <a:t>Enable_lcd</a:t>
            </a:r>
            <a:r>
              <a:rPr lang="en-IN" sz="1800" dirty="0" smtClean="0"/>
              <a:t>		LATDbits.LATD2   	// For Enabling the LCD.</a:t>
            </a:r>
          </a:p>
          <a:p>
            <a:pPr>
              <a:buNone/>
            </a:pPr>
            <a:r>
              <a:rPr lang="en-IN" sz="1800" dirty="0" smtClean="0"/>
              <a:t>#define lcd_d4_lsb		LATBbits.LATB5  	// pin 11 of LCD</a:t>
            </a:r>
          </a:p>
          <a:p>
            <a:pPr>
              <a:buNone/>
            </a:pPr>
            <a:r>
              <a:rPr lang="en-IN" sz="1800" dirty="0" smtClean="0"/>
              <a:t>#define lcd_d5		</a:t>
            </a:r>
            <a:r>
              <a:rPr lang="en-IN" sz="1800" dirty="0" smtClean="0"/>
              <a:t>LATBbits.LATB4   </a:t>
            </a:r>
            <a:r>
              <a:rPr lang="en-IN" sz="1800" dirty="0" smtClean="0"/>
              <a:t>	// pin 12 of LCD</a:t>
            </a:r>
          </a:p>
          <a:p>
            <a:pPr>
              <a:buNone/>
            </a:pPr>
            <a:r>
              <a:rPr lang="en-IN" sz="1800" dirty="0" smtClean="0"/>
              <a:t>#define lcd_d6		</a:t>
            </a:r>
            <a:r>
              <a:rPr lang="en-IN" sz="1800" dirty="0" smtClean="0"/>
              <a:t>LATBbits.LATB3   </a:t>
            </a:r>
            <a:r>
              <a:rPr lang="en-IN" sz="1800" dirty="0" smtClean="0"/>
              <a:t>	// pin 13 of LCD</a:t>
            </a:r>
          </a:p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smtClean="0"/>
              <a:t>lcd_d7_msb	</a:t>
            </a:r>
            <a:r>
              <a:rPr lang="en-IN" sz="1800" dirty="0" smtClean="0"/>
              <a:t>LATBbits.LATB2   </a:t>
            </a:r>
            <a:r>
              <a:rPr lang="en-IN" sz="1800" dirty="0" smtClean="0"/>
              <a:t>	// pin 14 of LCD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457200"/>
            <a:ext cx="7315200" cy="61722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err="1" smtClean="0"/>
              <a:t>RS_lcd_dir</a:t>
            </a:r>
            <a:r>
              <a:rPr lang="en-IN" sz="1800" dirty="0" smtClean="0"/>
              <a:t>          TRISDbits.TRISD5     				</a:t>
            </a:r>
          </a:p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err="1" smtClean="0"/>
              <a:t>Enable_lcd_dir</a:t>
            </a:r>
            <a:r>
              <a:rPr lang="en-IN" sz="1800" dirty="0" smtClean="0"/>
              <a:t>		TRISDbits.TRISD2   </a:t>
            </a:r>
          </a:p>
          <a:p>
            <a:pPr>
              <a:buNone/>
            </a:pPr>
            <a:r>
              <a:rPr lang="en-IN" sz="1800" dirty="0" smtClean="0"/>
              <a:t>#define lcd_d4_lsb_dir		TRISBbits.TRISB5  // pin 11 of LCD DIR</a:t>
            </a:r>
          </a:p>
          <a:p>
            <a:pPr>
              <a:buNone/>
            </a:pPr>
            <a:r>
              <a:rPr lang="en-IN" sz="1800" dirty="0" smtClean="0"/>
              <a:t>#define lcd_d5_dir			TRISBbits.TRISB4   // pin 12 of LCD DIR</a:t>
            </a:r>
          </a:p>
          <a:p>
            <a:pPr>
              <a:buNone/>
            </a:pPr>
            <a:r>
              <a:rPr lang="en-IN" sz="1800" dirty="0" smtClean="0"/>
              <a:t>#define lcd_d6_dir			TRISBbits.TRISB3   // pin 13 of LCD DIR</a:t>
            </a:r>
          </a:p>
          <a:p>
            <a:pPr>
              <a:buNone/>
            </a:pPr>
            <a:r>
              <a:rPr lang="en-IN" sz="1800" dirty="0" smtClean="0"/>
              <a:t>#define lcd_d7_msb_dir		TRISBbits.TRISB2   // pin 14 of LCD DIR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</a:t>
            </a:r>
            <a:r>
              <a:rPr lang="en-IN" sz="1800" dirty="0" smtClean="0"/>
              <a:t>For wheel Motor 1</a:t>
            </a:r>
          </a:p>
          <a:p>
            <a:pPr>
              <a:buNone/>
            </a:pPr>
            <a:r>
              <a:rPr lang="en-IN" sz="1800" dirty="0" smtClean="0"/>
              <a:t>#define DC_Motor_1_Coil_0_DIR		TRISCbits.TRISC0</a:t>
            </a:r>
          </a:p>
          <a:p>
            <a:pPr>
              <a:buNone/>
            </a:pPr>
            <a:r>
              <a:rPr lang="en-IN" sz="1800" dirty="0" smtClean="0"/>
              <a:t>#define DC_Motor_1_Coil_1_DIR		TRISCbits.TRISC1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For wheel Motor 2</a:t>
            </a:r>
          </a:p>
          <a:p>
            <a:pPr>
              <a:buNone/>
            </a:pPr>
            <a:r>
              <a:rPr lang="en-IN" sz="1800" dirty="0" smtClean="0"/>
              <a:t>#define DC_Motor_2_Coil_0_DIR		TRISCbits.TRISC2</a:t>
            </a:r>
          </a:p>
          <a:p>
            <a:pPr>
              <a:buNone/>
            </a:pPr>
            <a:r>
              <a:rPr lang="en-IN" sz="1800" dirty="0" smtClean="0"/>
              <a:t>#define DC_Motor_2_Coil_1_DIR		TRISCbits.TRISC3</a:t>
            </a:r>
          </a:p>
          <a:p>
            <a:pPr>
              <a:buNone/>
            </a:pPr>
            <a:r>
              <a:rPr lang="en-IN" sz="1800" dirty="0" smtClean="0"/>
              <a:t>// Motor 3</a:t>
            </a:r>
          </a:p>
          <a:p>
            <a:pPr>
              <a:buNone/>
            </a:pPr>
            <a:r>
              <a:rPr lang="en-IN" sz="1800" dirty="0" smtClean="0"/>
              <a:t>#define DC_Motor_3_Coil_0_DIR		TRISDbits.TRISD0</a:t>
            </a:r>
          </a:p>
          <a:p>
            <a:pPr>
              <a:buNone/>
            </a:pPr>
            <a:r>
              <a:rPr lang="en-IN" sz="1800" dirty="0" smtClean="0"/>
              <a:t>#define DC_Motor_3_Coil_1_DIR		TRISDbits.TRISD1</a:t>
            </a:r>
          </a:p>
          <a:p>
            <a:pPr>
              <a:buNone/>
            </a:pPr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"/>
            <a:ext cx="7315200" cy="640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800" dirty="0" smtClean="0"/>
              <a:t>// Motor 4</a:t>
            </a:r>
          </a:p>
          <a:p>
            <a:pPr>
              <a:buNone/>
            </a:pPr>
            <a:r>
              <a:rPr lang="en-IN" sz="1800" dirty="0" smtClean="0"/>
              <a:t>#define DC_Motor_4_Coil_0_DIR		TRISDbits.TRISD3</a:t>
            </a:r>
          </a:p>
          <a:p>
            <a:pPr>
              <a:buNone/>
            </a:pPr>
            <a:r>
              <a:rPr lang="en-IN" sz="1800" dirty="0" smtClean="0"/>
              <a:t>#define DC_Motor_4_Coil_1_DIR		TRISCbits.TRISC4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Motor 5</a:t>
            </a:r>
          </a:p>
          <a:p>
            <a:pPr>
              <a:buNone/>
            </a:pPr>
            <a:r>
              <a:rPr lang="en-IN" sz="1800" dirty="0" smtClean="0"/>
              <a:t>#define DC_Motor_5_Coil_0_DIR		TRISCbits.TRISC5</a:t>
            </a:r>
          </a:p>
          <a:p>
            <a:pPr>
              <a:buNone/>
            </a:pPr>
            <a:r>
              <a:rPr lang="en-IN" sz="1800" dirty="0" smtClean="0"/>
              <a:t>#define DC_Motor_5_Coil_1_DIR		TRISDbits.TRISD4</a:t>
            </a:r>
          </a:p>
          <a:p>
            <a:pPr>
              <a:buNone/>
            </a:pPr>
            <a:r>
              <a:rPr lang="en-IN" sz="1800" dirty="0" smtClean="0"/>
              <a:t>// Motor 6</a:t>
            </a:r>
          </a:p>
          <a:p>
            <a:pPr>
              <a:buNone/>
            </a:pPr>
            <a:r>
              <a:rPr lang="en-IN" sz="1800" dirty="0" smtClean="0"/>
              <a:t>#define DC_Motor_6_Coil_0_DIR		TRISDbits.TRISD6</a:t>
            </a:r>
          </a:p>
          <a:p>
            <a:pPr>
              <a:buNone/>
            </a:pPr>
            <a:r>
              <a:rPr lang="en-IN" sz="1800" dirty="0" smtClean="0"/>
              <a:t>#define DC_Motor_6_Coil_1_DIR		TRISBbits.TRISB0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#define </a:t>
            </a:r>
            <a:r>
              <a:rPr lang="en-IN" sz="1800" dirty="0" err="1" smtClean="0"/>
              <a:t>Light_Control_DIR</a:t>
            </a:r>
            <a:r>
              <a:rPr lang="en-IN" sz="1800" dirty="0" smtClean="0"/>
              <a:t>			TRISBbits.TRISB1 </a:t>
            </a:r>
          </a:p>
          <a:p>
            <a:pPr>
              <a:buNone/>
            </a:pPr>
            <a:r>
              <a:rPr lang="en-IN" sz="1800" dirty="0" smtClean="0"/>
              <a:t>// </a:t>
            </a:r>
            <a:r>
              <a:rPr lang="en-IN" sz="1800" dirty="0" smtClean="0"/>
              <a:t>For wheel Motor 1</a:t>
            </a:r>
          </a:p>
          <a:p>
            <a:pPr>
              <a:buNone/>
            </a:pPr>
            <a:r>
              <a:rPr lang="en-IN" sz="1800" dirty="0" smtClean="0"/>
              <a:t>#define DC_Motor_1_Coil_0			LATCbits.LATC0</a:t>
            </a:r>
          </a:p>
          <a:p>
            <a:pPr>
              <a:buNone/>
            </a:pPr>
            <a:r>
              <a:rPr lang="en-IN" sz="1800" dirty="0" smtClean="0"/>
              <a:t>#define DC_Motor_1_Coil_1			LATCbits.LATC1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For wheel Motor 2</a:t>
            </a:r>
          </a:p>
          <a:p>
            <a:pPr>
              <a:buNone/>
            </a:pPr>
            <a:r>
              <a:rPr lang="en-IN" sz="1800" dirty="0" smtClean="0"/>
              <a:t>#define DC_Motor_2_Coil_0			LATCbits.LATC2</a:t>
            </a:r>
          </a:p>
          <a:p>
            <a:pPr>
              <a:buNone/>
            </a:pPr>
            <a:r>
              <a:rPr lang="en-IN" sz="1800" dirty="0" smtClean="0"/>
              <a:t>#define DC_Motor_2_Coil_1			</a:t>
            </a:r>
            <a:r>
              <a:rPr lang="en-IN" sz="1800" dirty="0" smtClean="0"/>
              <a:t>LATCbits.LATC3</a:t>
            </a:r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"/>
            <a:ext cx="7315200" cy="6400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1800" dirty="0" smtClean="0"/>
              <a:t>// Motor 3</a:t>
            </a:r>
          </a:p>
          <a:p>
            <a:pPr>
              <a:buNone/>
            </a:pPr>
            <a:r>
              <a:rPr lang="en-IN" sz="1800" dirty="0" smtClean="0"/>
              <a:t>#define DC_Motor_3_Coil_0			LATDbits.LATD0</a:t>
            </a:r>
          </a:p>
          <a:p>
            <a:pPr>
              <a:buNone/>
            </a:pPr>
            <a:r>
              <a:rPr lang="en-IN" sz="1800" dirty="0" smtClean="0"/>
              <a:t>#define DC_Motor_3_Coil_1			LATDbits.LATD1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Motor 4</a:t>
            </a:r>
          </a:p>
          <a:p>
            <a:pPr>
              <a:buNone/>
            </a:pPr>
            <a:r>
              <a:rPr lang="en-IN" sz="1800" dirty="0" smtClean="0"/>
              <a:t>#define DC_Motor_4_Coil_0			LATDbits.LATD3</a:t>
            </a:r>
          </a:p>
          <a:p>
            <a:pPr>
              <a:buNone/>
            </a:pPr>
            <a:r>
              <a:rPr lang="en-IN" sz="1800" dirty="0" smtClean="0"/>
              <a:t>#define DC_Motor_4_Coil_1			LATCbits.LATC4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// Motor 5</a:t>
            </a:r>
          </a:p>
          <a:p>
            <a:pPr>
              <a:buNone/>
            </a:pPr>
            <a:r>
              <a:rPr lang="en-IN" sz="1800" dirty="0" smtClean="0"/>
              <a:t>#define DC_Motor_5_Coil_0			LATCbits.LATC5</a:t>
            </a:r>
          </a:p>
          <a:p>
            <a:pPr>
              <a:buNone/>
            </a:pPr>
            <a:r>
              <a:rPr lang="en-IN" sz="1800" dirty="0" smtClean="0"/>
              <a:t>#define DC_Motor_5_Coil_1			LATDbits.LATD4</a:t>
            </a:r>
          </a:p>
          <a:p>
            <a:pPr>
              <a:buNone/>
            </a:pPr>
            <a:r>
              <a:rPr lang="en-IN" sz="1800" dirty="0" smtClean="0"/>
              <a:t>// Motor 6</a:t>
            </a:r>
          </a:p>
          <a:p>
            <a:pPr>
              <a:buNone/>
            </a:pPr>
            <a:r>
              <a:rPr lang="en-IN" sz="1800" dirty="0" smtClean="0"/>
              <a:t>#define DC_Motor_6_Coil_0			LATDbits.LATD6</a:t>
            </a:r>
          </a:p>
          <a:p>
            <a:pPr>
              <a:buNone/>
            </a:pPr>
            <a:r>
              <a:rPr lang="en-IN" sz="1800" dirty="0" smtClean="0"/>
              <a:t>#define DC_Motor_6_Coil_1			LATBbits.LATB0</a:t>
            </a:r>
          </a:p>
          <a:p>
            <a:pPr>
              <a:buNone/>
            </a:pPr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"/>
            <a:ext cx="7315200" cy="6400800"/>
          </a:xfrm>
        </p:spPr>
        <p:txBody>
          <a:bodyPr>
            <a:normAutofit/>
          </a:bodyPr>
          <a:lstStyle/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#</a:t>
            </a:r>
            <a:r>
              <a:rPr lang="en-IN" sz="1800" dirty="0" smtClean="0"/>
              <a:t>define </a:t>
            </a:r>
            <a:r>
              <a:rPr lang="en-IN" sz="1800" dirty="0" err="1" smtClean="0"/>
              <a:t>Light_Control</a:t>
            </a:r>
            <a:r>
              <a:rPr lang="en-IN" sz="1800" dirty="0" smtClean="0"/>
              <a:t>         		LATBbits.LATB1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#define ADC_CHANNEL_1_DIR		TRISAbits.TRISA0</a:t>
            </a:r>
          </a:p>
          <a:p>
            <a:pPr>
              <a:buNone/>
            </a:pPr>
            <a:r>
              <a:rPr lang="en-IN" sz="1800" dirty="0" smtClean="0"/>
              <a:t>#define ADC_CHANNEL_2_DIR		TRISAbits.TRISA1</a:t>
            </a:r>
          </a:p>
          <a:p>
            <a:pPr>
              <a:buNone/>
            </a:pPr>
            <a:r>
              <a:rPr lang="en-IN" sz="1800" dirty="0" smtClean="0"/>
              <a:t>#define ADC_CHANNEL_3_DIR		TRISEbits.TRISE2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#define ADC_CHANNEL_1			PORTAbits.RA0</a:t>
            </a:r>
          </a:p>
          <a:p>
            <a:pPr>
              <a:buNone/>
            </a:pPr>
            <a:r>
              <a:rPr lang="en-IN" sz="1800" dirty="0" smtClean="0"/>
              <a:t>#define ADC_CHANNEL_2			PORTAbits.RA1</a:t>
            </a:r>
          </a:p>
          <a:p>
            <a:pPr>
              <a:buNone/>
            </a:pPr>
            <a:r>
              <a:rPr lang="en-IN" sz="1800" dirty="0" smtClean="0"/>
              <a:t>#define ADC_CHANNEL_3			PORTEbits.RE2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	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 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  <a:b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  <a:endParaRPr lang="en-US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" y="0"/>
            <a:ext cx="975360" cy="6858000"/>
          </a:xfr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M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A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S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E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 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C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R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C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U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I</a:t>
            </a:r>
            <a:b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</a:b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  <a:ea typeface="+mn-ea"/>
                <a:cs typeface="+mn-cs"/>
              </a:rPr>
              <a:t>T</a:t>
            </a:r>
            <a:endParaRPr lang="en-IN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Otac master circuit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15871" y="228600"/>
            <a:ext cx="8128129" cy="6324600"/>
          </a:xfrm>
        </p:spPr>
      </p:pic>
    </p:spTree>
    <p:extLst>
      <p:ext uri="{BB962C8B-B14F-4D97-AF65-F5344CB8AC3E}">
        <p14:creationId xmlns:p14="http://schemas.microsoft.com/office/powerpoint/2010/main" xmlns="" val="18093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81000"/>
            <a:ext cx="7315200" cy="57451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/>
              <a:t>#include &lt;p18cxxx.h&gt;</a:t>
            </a:r>
          </a:p>
          <a:p>
            <a:pPr>
              <a:buNone/>
            </a:pPr>
            <a:r>
              <a:rPr lang="en-IN" dirty="0" smtClean="0"/>
              <a:t>#include &lt;</a:t>
            </a:r>
            <a:r>
              <a:rPr lang="en-IN" dirty="0" err="1" smtClean="0"/>
              <a:t>stdio.h</a:t>
            </a:r>
            <a:r>
              <a:rPr lang="en-IN" dirty="0" smtClean="0"/>
              <a:t>&gt; </a:t>
            </a:r>
          </a:p>
          <a:p>
            <a:pPr>
              <a:buNone/>
            </a:pPr>
            <a:r>
              <a:rPr lang="en-IN" dirty="0" smtClean="0"/>
              <a:t>#include &lt;</a:t>
            </a:r>
            <a:r>
              <a:rPr lang="en-IN" dirty="0" err="1" smtClean="0"/>
              <a:t>string.h</a:t>
            </a:r>
            <a:r>
              <a:rPr lang="en-IN" dirty="0" smtClean="0"/>
              <a:t>&gt;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main.h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motor.h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timers.h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serial_codes.h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"ADC.H" 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LCD.h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PinAllocation.h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#include "</a:t>
            </a:r>
            <a:r>
              <a:rPr lang="en-IN" dirty="0" err="1" smtClean="0"/>
              <a:t>delay.h</a:t>
            </a:r>
            <a:r>
              <a:rPr lang="en-IN" dirty="0" smtClean="0"/>
              <a:t>"</a:t>
            </a:r>
          </a:p>
          <a:p>
            <a:pPr>
              <a:buNone/>
            </a:pPr>
            <a:r>
              <a:rPr lang="en-IN" dirty="0" smtClean="0"/>
              <a:t>//const unsigned char </a:t>
            </a:r>
            <a:r>
              <a:rPr lang="en-IN" dirty="0" err="1" smtClean="0"/>
              <a:t>ADCString</a:t>
            </a:r>
            <a:r>
              <a:rPr lang="en-IN" dirty="0" smtClean="0"/>
              <a:t>[17]	="PT.TEMP  RM_TEMP";</a:t>
            </a:r>
          </a:p>
          <a:p>
            <a:pPr>
              <a:buNone/>
            </a:pPr>
            <a:r>
              <a:rPr lang="en-IN" dirty="0" smtClean="0"/>
              <a:t>const unsigned char </a:t>
            </a:r>
            <a:r>
              <a:rPr lang="en-IN" dirty="0" err="1" smtClean="0"/>
              <a:t>ADCString</a:t>
            </a:r>
            <a:r>
              <a:rPr lang="en-IN" dirty="0" smtClean="0"/>
              <a:t>[17]	="RM_TEMP  PT.TEMP";</a:t>
            </a:r>
          </a:p>
          <a:p>
            <a:pPr>
              <a:buNone/>
            </a:pPr>
            <a:r>
              <a:rPr lang="en-IN" dirty="0" smtClean="0"/>
              <a:t>const unsigned char uchString_ROW1[17] = "                ";</a:t>
            </a:r>
          </a:p>
          <a:p>
            <a:pPr>
              <a:buNone/>
            </a:pPr>
            <a:r>
              <a:rPr lang="en-IN" dirty="0" smtClean="0"/>
              <a:t>const unsigned char uchString_ROW2[17] = "                ";</a:t>
            </a:r>
          </a:p>
          <a:p>
            <a:pPr>
              <a:buNone/>
            </a:pPr>
            <a:r>
              <a:rPr lang="en-IN" dirty="0" smtClean="0"/>
              <a:t>unsigned char </a:t>
            </a:r>
            <a:r>
              <a:rPr lang="en-IN" dirty="0" err="1" smtClean="0"/>
              <a:t>guchCount</a:t>
            </a:r>
            <a:r>
              <a:rPr lang="en-IN" dirty="0" smtClean="0"/>
              <a:t>;</a:t>
            </a:r>
          </a:p>
          <a:p>
            <a:pPr>
              <a:buNone/>
            </a:pPr>
            <a:r>
              <a:rPr lang="en-IN" dirty="0" smtClean="0"/>
              <a:t>unsigned char </a:t>
            </a:r>
            <a:r>
              <a:rPr lang="en-IN" dirty="0" err="1" smtClean="0"/>
              <a:t>guchFlagForMotor</a:t>
            </a:r>
            <a:r>
              <a:rPr lang="en-IN" dirty="0" smtClean="0"/>
              <a:t>;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 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C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  <a:b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248399"/>
          </a:xfrm>
        </p:spPr>
        <p:txBody>
          <a:bodyPr>
            <a:noAutofit/>
          </a:bodyPr>
          <a:lstStyle/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sz="1800" dirty="0" smtClean="0"/>
              <a:t>void </a:t>
            </a:r>
            <a:r>
              <a:rPr lang="en-IN" sz="1800" dirty="0" err="1" smtClean="0"/>
              <a:t>fnMain_Project</a:t>
            </a:r>
            <a:r>
              <a:rPr lang="en-IN" sz="1800" dirty="0" smtClean="0"/>
              <a:t>()</a:t>
            </a:r>
          </a:p>
          <a:p>
            <a:pPr>
              <a:buNone/>
            </a:pPr>
            <a:r>
              <a:rPr lang="en-IN" sz="1800" dirty="0" smtClean="0"/>
              <a:t>{</a:t>
            </a:r>
          </a:p>
          <a:p>
            <a:pPr>
              <a:buNone/>
            </a:pPr>
            <a:r>
              <a:rPr lang="en-IN" sz="1800" dirty="0" smtClean="0"/>
              <a:t>	unsigned char </a:t>
            </a:r>
            <a:r>
              <a:rPr lang="en-IN" sz="1800" dirty="0" err="1" smtClean="0"/>
              <a:t>guch_VB_ValueFromSerial,nTempValue</a:t>
            </a:r>
            <a:r>
              <a:rPr lang="en-IN" sz="1800" dirty="0" smtClean="0"/>
              <a:t> =0;</a:t>
            </a:r>
          </a:p>
          <a:p>
            <a:pPr>
              <a:buNone/>
            </a:pPr>
            <a:r>
              <a:rPr lang="en-IN" sz="1800" dirty="0" smtClean="0"/>
              <a:t>	unsigned char </a:t>
            </a:r>
            <a:r>
              <a:rPr lang="en-IN" sz="1800" dirty="0" err="1" smtClean="0"/>
              <a:t>uchArrayForString</a:t>
            </a:r>
            <a:r>
              <a:rPr lang="en-IN" sz="1800" dirty="0" smtClean="0"/>
              <a:t>[10];</a:t>
            </a:r>
          </a:p>
          <a:p>
            <a:pPr>
              <a:buNone/>
            </a:pPr>
            <a:r>
              <a:rPr lang="en-IN" sz="1800" dirty="0" smtClean="0"/>
              <a:t>	unsigned char </a:t>
            </a:r>
            <a:r>
              <a:rPr lang="en-IN" sz="1800" dirty="0" err="1" smtClean="0"/>
              <a:t>uchTempBuff</a:t>
            </a:r>
            <a:r>
              <a:rPr lang="en-IN" sz="1800" dirty="0" smtClean="0"/>
              <a:t>[16], </a:t>
            </a:r>
            <a:r>
              <a:rPr lang="en-IN" sz="1800" dirty="0" err="1" smtClean="0"/>
              <a:t>uchSerialData</a:t>
            </a:r>
            <a:r>
              <a:rPr lang="en-IN" sz="1800" dirty="0" smtClean="0"/>
              <a:t>=0;</a:t>
            </a:r>
          </a:p>
          <a:p>
            <a:pPr>
              <a:buNone/>
            </a:pPr>
            <a:r>
              <a:rPr lang="en-IN" sz="1800" dirty="0" smtClean="0"/>
              <a:t>	unsigned </a:t>
            </a:r>
            <a:r>
              <a:rPr lang="en-IN" sz="1800" dirty="0" err="1" smtClean="0"/>
              <a:t>int</a:t>
            </a:r>
            <a:r>
              <a:rPr lang="en-IN" sz="1800" dirty="0" smtClean="0"/>
              <a:t> </a:t>
            </a:r>
            <a:r>
              <a:rPr lang="en-IN" sz="1800" dirty="0" err="1" smtClean="0"/>
              <a:t>unBuff</a:t>
            </a:r>
            <a:r>
              <a:rPr lang="en-IN" sz="1800" dirty="0" smtClean="0"/>
              <a:t>=0,unBuff3=0,unBuff1 = 0,unBuff2 = 0;</a:t>
            </a:r>
          </a:p>
          <a:p>
            <a:pPr>
              <a:buNone/>
            </a:pPr>
            <a:r>
              <a:rPr lang="en-IN" sz="1800" dirty="0" smtClean="0"/>
              <a:t>	</a:t>
            </a:r>
          </a:p>
          <a:p>
            <a:pPr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delay_in_seconds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fn_clear_display</a:t>
            </a:r>
            <a:r>
              <a:rPr lang="en-IN" sz="1800" dirty="0" smtClean="0"/>
              <a:t>();</a:t>
            </a:r>
          </a:p>
          <a:p>
            <a:pPr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fn_lcd_select_line_and_location</a:t>
            </a:r>
            <a:r>
              <a:rPr lang="en-IN" sz="1800" dirty="0" smtClean="0"/>
              <a:t>(LCD_LINE_1,LOCATION_0);</a:t>
            </a:r>
          </a:p>
          <a:p>
            <a:pPr>
              <a:buNone/>
            </a:pPr>
            <a:r>
              <a:rPr lang="en-IN" sz="1800" dirty="0" smtClean="0"/>
              <a:t>	</a:t>
            </a:r>
            <a:r>
              <a:rPr lang="en-IN" sz="1800" dirty="0" err="1" smtClean="0"/>
              <a:t>fn_Display_String_LCD</a:t>
            </a:r>
            <a:r>
              <a:rPr lang="en-IN" sz="1800" dirty="0" smtClean="0"/>
              <a:t>(</a:t>
            </a:r>
            <a:r>
              <a:rPr lang="en-IN" sz="1800" dirty="0" err="1" smtClean="0"/>
              <a:t>ADCString</a:t>
            </a:r>
            <a:r>
              <a:rPr lang="en-IN" sz="1800" dirty="0" smtClean="0"/>
              <a:t>);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r>
              <a:rPr lang="en-IN" sz="1800" dirty="0" smtClean="0"/>
              <a:t>while(1)</a:t>
            </a:r>
          </a:p>
          <a:p>
            <a:pPr>
              <a:buNone/>
            </a:pPr>
            <a:r>
              <a:rPr lang="en-IN" sz="1800" dirty="0" smtClean="0"/>
              <a:t>	{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unBuff</a:t>
            </a:r>
            <a:r>
              <a:rPr lang="en-IN" sz="1800" dirty="0" smtClean="0"/>
              <a:t>=</a:t>
            </a:r>
            <a:r>
              <a:rPr lang="en-IN" sz="1800" dirty="0" err="1" smtClean="0"/>
              <a:t>unfnReadADCChannel</a:t>
            </a:r>
            <a:r>
              <a:rPr lang="en-IN" sz="1800" dirty="0" smtClean="0"/>
              <a:t>(CHANNEL_4,ADC_MODE);</a:t>
            </a:r>
          </a:p>
          <a:p>
            <a:pPr>
              <a:buNone/>
            </a:pPr>
            <a:r>
              <a:rPr lang="en-IN" sz="1800" dirty="0" smtClean="0"/>
              <a:t>		unBuff1 = (10*</a:t>
            </a:r>
            <a:r>
              <a:rPr lang="en-IN" sz="1800" dirty="0" err="1" smtClean="0"/>
              <a:t>unBuff</a:t>
            </a:r>
            <a:r>
              <a:rPr lang="en-IN" sz="1800" dirty="0" smtClean="0"/>
              <a:t>)/24;</a:t>
            </a:r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1800" dirty="0" smtClean="0"/>
          </a:p>
          <a:p>
            <a:pPr>
              <a:buNone/>
            </a:pPr>
            <a:endParaRPr lang="en-I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19800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IN" sz="4000" dirty="0" smtClean="0"/>
              <a:t>		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printf</a:t>
            </a:r>
            <a:r>
              <a:rPr lang="en-IN" sz="4000" dirty="0" smtClean="0"/>
              <a:t>("*%04u\n\r",(unsigned </a:t>
            </a:r>
            <a:r>
              <a:rPr lang="en-IN" sz="4000" dirty="0" err="1" smtClean="0"/>
              <a:t>int</a:t>
            </a:r>
            <a:r>
              <a:rPr lang="en-IN" sz="4000" dirty="0" smtClean="0"/>
              <a:t>)unBuff1);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sprintf</a:t>
            </a:r>
            <a:r>
              <a:rPr lang="en-IN" sz="4000" dirty="0" smtClean="0"/>
              <a:t>(unBuff1,"%04u %</a:t>
            </a:r>
            <a:r>
              <a:rPr lang="en-IN" sz="4000" dirty="0" err="1" smtClean="0"/>
              <a:t>cC</a:t>
            </a:r>
            <a:r>
              <a:rPr lang="en-IN" sz="4000" dirty="0" smtClean="0"/>
              <a:t>",(unsigned </a:t>
            </a:r>
            <a:r>
              <a:rPr lang="en-IN" sz="4000" dirty="0" err="1" smtClean="0"/>
              <a:t>int</a:t>
            </a:r>
            <a:r>
              <a:rPr lang="en-IN" sz="4000" dirty="0" smtClean="0"/>
              <a:t>)unBuff1,(char)223);</a:t>
            </a:r>
          </a:p>
          <a:p>
            <a:pPr>
              <a:buNone/>
            </a:pPr>
            <a:r>
              <a:rPr lang="en-IN" sz="4000" dirty="0" smtClean="0"/>
              <a:t>		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fn_lcd_select_line_and_location</a:t>
            </a:r>
            <a:r>
              <a:rPr lang="en-IN" sz="4000" dirty="0" smtClean="0"/>
              <a:t>(LCD_LINE_2,LOCATION_0);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fn_Display_String_LCD</a:t>
            </a:r>
            <a:r>
              <a:rPr lang="en-IN" sz="4000" dirty="0" smtClean="0"/>
              <a:t>(unBuff1);</a:t>
            </a:r>
          </a:p>
          <a:p>
            <a:pPr>
              <a:buNone/>
            </a:pPr>
            <a:endParaRPr lang="en-IN" sz="4000" dirty="0" smtClean="0"/>
          </a:p>
          <a:p>
            <a:pPr>
              <a:buNone/>
            </a:pPr>
            <a:endParaRPr lang="en-IN" sz="4000" dirty="0" smtClean="0"/>
          </a:p>
          <a:p>
            <a:pPr>
              <a:buNone/>
            </a:pPr>
            <a:r>
              <a:rPr lang="en-IN" sz="4000" dirty="0" smtClean="0"/>
              <a:t>		</a:t>
            </a:r>
          </a:p>
          <a:p>
            <a:pPr>
              <a:buNone/>
            </a:pPr>
            <a:r>
              <a:rPr lang="en-IN" sz="4000" dirty="0" smtClean="0"/>
              <a:t>		unBuff3=</a:t>
            </a:r>
            <a:r>
              <a:rPr lang="en-IN" sz="4000" dirty="0" err="1" smtClean="0"/>
              <a:t>unfnReadADCChannel</a:t>
            </a:r>
            <a:r>
              <a:rPr lang="en-IN" sz="4000" dirty="0" smtClean="0"/>
              <a:t>(CHANNEL_0,ADC_MODE);</a:t>
            </a:r>
          </a:p>
          <a:p>
            <a:pPr>
              <a:buNone/>
            </a:pPr>
            <a:r>
              <a:rPr lang="en-IN" sz="4000" dirty="0" smtClean="0"/>
              <a:t>		unBuff2 = ((90*(unsigned </a:t>
            </a:r>
            <a:r>
              <a:rPr lang="en-IN" sz="4000" dirty="0" err="1" smtClean="0"/>
              <a:t>int</a:t>
            </a:r>
            <a:r>
              <a:rPr lang="en-IN" sz="4000" dirty="0" smtClean="0"/>
              <a:t>)unBuff3)/120)+32;</a:t>
            </a:r>
          </a:p>
          <a:p>
            <a:pPr>
              <a:buNone/>
            </a:pPr>
            <a:r>
              <a:rPr lang="en-IN" sz="4000" dirty="0" smtClean="0"/>
              <a:t> 		</a:t>
            </a:r>
            <a:r>
              <a:rPr lang="en-IN" sz="4000" dirty="0" err="1" smtClean="0"/>
              <a:t>printf</a:t>
            </a:r>
            <a:r>
              <a:rPr lang="en-IN" sz="4000" dirty="0" smtClean="0"/>
              <a:t>("#%04u\n\r",(unsigned </a:t>
            </a:r>
            <a:r>
              <a:rPr lang="en-IN" sz="4000" dirty="0" err="1" smtClean="0"/>
              <a:t>int</a:t>
            </a:r>
            <a:r>
              <a:rPr lang="en-IN" sz="4000" dirty="0" smtClean="0"/>
              <a:t>)(unBuff2));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sprintf</a:t>
            </a:r>
            <a:r>
              <a:rPr lang="en-IN" sz="4000" dirty="0" smtClean="0"/>
              <a:t>(unBuff2,"%04u %</a:t>
            </a:r>
            <a:r>
              <a:rPr lang="en-IN" sz="4000" dirty="0" err="1" smtClean="0"/>
              <a:t>cF</a:t>
            </a:r>
            <a:r>
              <a:rPr lang="en-IN" sz="4000" dirty="0" smtClean="0"/>
              <a:t>",(unsigned </a:t>
            </a:r>
            <a:r>
              <a:rPr lang="en-IN" sz="4000" dirty="0" err="1" smtClean="0"/>
              <a:t>int</a:t>
            </a:r>
            <a:r>
              <a:rPr lang="en-IN" sz="4000" dirty="0" smtClean="0"/>
              <a:t>)unBuff2,(char)223);</a:t>
            </a:r>
          </a:p>
          <a:p>
            <a:pPr>
              <a:buNone/>
            </a:pPr>
            <a:r>
              <a:rPr lang="en-IN" sz="4000" dirty="0" smtClean="0"/>
              <a:t>		</a:t>
            </a:r>
          </a:p>
          <a:p>
            <a:pPr>
              <a:buNone/>
            </a:pPr>
            <a:r>
              <a:rPr lang="en-IN" sz="4000" dirty="0" smtClean="0"/>
              <a:t>		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fn_lcd_select_line_and_location</a:t>
            </a:r>
            <a:r>
              <a:rPr lang="en-IN" sz="4000" dirty="0" smtClean="0"/>
              <a:t>(LCD_LINE_2,LOCATION_9);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fn_Display_String_LCD</a:t>
            </a:r>
            <a:r>
              <a:rPr lang="en-IN" sz="4000" dirty="0" smtClean="0"/>
              <a:t>(unBuff2);</a:t>
            </a:r>
          </a:p>
          <a:p>
            <a:pPr>
              <a:buNone/>
            </a:pPr>
            <a:r>
              <a:rPr lang="en-IN" sz="4000" dirty="0" smtClean="0"/>
              <a:t>		</a:t>
            </a:r>
            <a:r>
              <a:rPr lang="en-IN" sz="4000" dirty="0" err="1" smtClean="0"/>
              <a:t>Delay_in_ms</a:t>
            </a:r>
            <a:r>
              <a:rPr lang="en-IN" sz="4000" dirty="0" smtClean="0"/>
              <a:t>(200);</a:t>
            </a:r>
          </a:p>
          <a:p>
            <a:pPr>
              <a:buNone/>
            </a:pPr>
            <a:endParaRPr lang="en-IN" sz="4000" dirty="0" smtClean="0"/>
          </a:p>
          <a:p>
            <a:pPr>
              <a:buNone/>
            </a:pPr>
            <a:endParaRPr lang="en-IN" sz="4000" dirty="0" smtClean="0"/>
          </a:p>
          <a:p>
            <a:pPr>
              <a:buNone/>
            </a:pPr>
            <a:endParaRPr lang="en-IN" sz="4000" dirty="0" smtClean="0"/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/>
              <a:t>//-----------------------for device control--------------------------------------------//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		PIE1bits.RCIE = 0;				// Interrupt on receipt</a:t>
            </a:r>
          </a:p>
          <a:p>
            <a:pPr>
              <a:buNone/>
            </a:pPr>
            <a:r>
              <a:rPr lang="en-IN" dirty="0" smtClean="0"/>
              <a:t>			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guch_VB_ValueFromSerial</a:t>
            </a:r>
            <a:r>
              <a:rPr lang="en-IN" dirty="0" smtClean="0"/>
              <a:t> = </a:t>
            </a:r>
            <a:r>
              <a:rPr lang="en-IN" dirty="0" err="1" smtClean="0"/>
              <a:t>uchfnReceive_Serial_New</a:t>
            </a:r>
            <a:r>
              <a:rPr lang="en-IN" dirty="0" smtClean="0"/>
              <a:t>();</a:t>
            </a:r>
          </a:p>
          <a:p>
            <a:pPr>
              <a:buNone/>
            </a:pPr>
            <a:r>
              <a:rPr lang="en-IN" dirty="0" smtClean="0"/>
              <a:t>		if(</a:t>
            </a:r>
            <a:r>
              <a:rPr lang="en-IN" dirty="0" err="1" smtClean="0"/>
              <a:t>guch_VB_ValueFromSerial</a:t>
            </a:r>
            <a:r>
              <a:rPr lang="en-IN" dirty="0" smtClean="0"/>
              <a:t> == '*')</a:t>
            </a:r>
          </a:p>
          <a:p>
            <a:pPr>
              <a:buNone/>
            </a:pPr>
            <a:r>
              <a:rPr lang="en-IN" dirty="0" smtClean="0"/>
              <a:t>		{</a:t>
            </a:r>
          </a:p>
          <a:p>
            <a:pPr>
              <a:buNone/>
            </a:pPr>
            <a:r>
              <a:rPr lang="en-IN" dirty="0" smtClean="0"/>
              <a:t>			RCREG=0;</a:t>
            </a:r>
          </a:p>
          <a:p>
            <a:pPr>
              <a:buNone/>
            </a:pPr>
            <a:r>
              <a:rPr lang="en-IN" dirty="0" smtClean="0"/>
              <a:t>			DBGPRINTF("Got *,Send number");</a:t>
            </a:r>
          </a:p>
          <a:p>
            <a:pPr>
              <a:buNone/>
            </a:pPr>
            <a:r>
              <a:rPr lang="en-IN" dirty="0" smtClean="0"/>
              <a:t>			</a:t>
            </a:r>
            <a:r>
              <a:rPr lang="en-IN" dirty="0" err="1" smtClean="0"/>
              <a:t>uchArrayForString</a:t>
            </a:r>
            <a:r>
              <a:rPr lang="en-IN" dirty="0" smtClean="0"/>
              <a:t>[0] = </a:t>
            </a:r>
            <a:r>
              <a:rPr lang="en-IN" dirty="0" err="1" smtClean="0"/>
              <a:t>uchfnReceive_Serial</a:t>
            </a:r>
            <a:r>
              <a:rPr lang="en-IN" dirty="0" smtClean="0"/>
              <a:t>();</a:t>
            </a:r>
          </a:p>
          <a:p>
            <a:pPr>
              <a:buNone/>
            </a:pPr>
            <a:r>
              <a:rPr lang="en-IN" dirty="0" smtClean="0"/>
              <a:t>			</a:t>
            </a:r>
            <a:r>
              <a:rPr lang="en-IN" dirty="0" err="1" smtClean="0"/>
              <a:t>uchArrayForString</a:t>
            </a:r>
            <a:r>
              <a:rPr lang="en-IN" dirty="0" smtClean="0"/>
              <a:t>[1] = </a:t>
            </a:r>
            <a:r>
              <a:rPr lang="en-IN" dirty="0" err="1" smtClean="0"/>
              <a:t>uchfnReceive_Serial</a:t>
            </a:r>
            <a:r>
              <a:rPr lang="en-IN" dirty="0" smtClean="0"/>
              <a:t>();	</a:t>
            </a:r>
          </a:p>
          <a:p>
            <a:pPr>
              <a:buNone/>
            </a:pPr>
            <a:r>
              <a:rPr lang="en-IN" dirty="0" smtClean="0"/>
              <a:t>			</a:t>
            </a:r>
            <a:r>
              <a:rPr lang="en-IN" dirty="0" err="1" smtClean="0"/>
              <a:t>uchArrayForString</a:t>
            </a:r>
            <a:r>
              <a:rPr lang="en-IN" dirty="0" smtClean="0"/>
              <a:t>[2] = 0;</a:t>
            </a:r>
          </a:p>
          <a:p>
            <a:pPr>
              <a:buNone/>
            </a:pPr>
            <a:r>
              <a:rPr lang="en-IN" dirty="0" smtClean="0"/>
              <a:t>			DBGPRINTF("Converting\n\r");</a:t>
            </a:r>
          </a:p>
          <a:p>
            <a:pPr>
              <a:buNone/>
            </a:pPr>
            <a:r>
              <a:rPr lang="en-IN" dirty="0" smtClean="0"/>
              <a:t>		   	</a:t>
            </a:r>
            <a:r>
              <a:rPr lang="en-IN" dirty="0" err="1" smtClean="0"/>
              <a:t>guch_VB_ValueFromSerial</a:t>
            </a:r>
            <a:r>
              <a:rPr lang="en-IN" dirty="0" smtClean="0"/>
              <a:t> = (unsigned char) </a:t>
            </a:r>
            <a:r>
              <a:rPr lang="en-IN" dirty="0" err="1" smtClean="0"/>
              <a:t>atoi</a:t>
            </a:r>
            <a:r>
              <a:rPr lang="en-IN" dirty="0" smtClean="0"/>
              <a:t>(</a:t>
            </a:r>
            <a:r>
              <a:rPr lang="en-IN" dirty="0" err="1" smtClean="0"/>
              <a:t>uchArrayForString</a:t>
            </a:r>
            <a:r>
              <a:rPr lang="en-IN" dirty="0" smtClean="0"/>
              <a:t>);</a:t>
            </a:r>
          </a:p>
          <a:p>
            <a:pPr>
              <a:buNone/>
            </a:pPr>
            <a:r>
              <a:rPr lang="en-IN" dirty="0" smtClean="0"/>
              <a:t>			</a:t>
            </a:r>
            <a:r>
              <a:rPr lang="en-IN" dirty="0" err="1" smtClean="0"/>
              <a:t>printf</a:t>
            </a:r>
            <a:r>
              <a:rPr lang="en-IN" dirty="0" smtClean="0"/>
              <a:t>("%s, %d\n\</a:t>
            </a:r>
            <a:r>
              <a:rPr lang="en-IN" dirty="0" err="1" smtClean="0"/>
              <a:t>r",uchArrayForString</a:t>
            </a:r>
            <a:r>
              <a:rPr lang="en-IN" dirty="0" smtClean="0"/>
              <a:t>, (unsigned </a:t>
            </a:r>
            <a:r>
              <a:rPr lang="en-IN" dirty="0" err="1" smtClean="0"/>
              <a:t>int</a:t>
            </a:r>
            <a:r>
              <a:rPr lang="en-IN" dirty="0" smtClean="0"/>
              <a:t>)</a:t>
            </a:r>
            <a:r>
              <a:rPr lang="en-IN" dirty="0" err="1" smtClean="0"/>
              <a:t>guch_VB_ValueFromSerial</a:t>
            </a:r>
            <a:r>
              <a:rPr lang="en-IN" dirty="0" smtClean="0"/>
              <a:t>);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smtClean="0"/>
              <a:t>		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1722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dirty="0" smtClean="0"/>
              <a:t>switch(</a:t>
            </a:r>
            <a:r>
              <a:rPr lang="en-IN" sz="1800" dirty="0" err="1" smtClean="0"/>
              <a:t>guch_VB_ValueFromSerial</a:t>
            </a:r>
            <a:r>
              <a:rPr lang="en-IN" sz="1800" dirty="0" smtClean="0"/>
              <a:t>)</a:t>
            </a:r>
          </a:p>
          <a:p>
            <a:pPr>
              <a:buNone/>
            </a:pPr>
            <a:r>
              <a:rPr lang="en-IN" sz="1800" dirty="0" smtClean="0"/>
              <a:t>{</a:t>
            </a:r>
          </a:p>
          <a:p>
            <a:pPr>
              <a:buNone/>
            </a:pPr>
            <a:r>
              <a:rPr lang="en-IN" sz="1800" dirty="0" smtClean="0"/>
              <a:t>	case 1:</a:t>
            </a:r>
          </a:p>
          <a:p>
            <a:pPr>
              <a:buNone/>
            </a:pPr>
            <a:r>
              <a:rPr lang="en-IN" sz="1800" dirty="0" smtClean="0"/>
              <a:t>						DC_Motor_1(DIR_COUNTER_CLOCKWISE);</a:t>
            </a:r>
          </a:p>
          <a:p>
            <a:pPr>
              <a:buNone/>
            </a:pPr>
            <a:r>
              <a:rPr lang="en-IN" sz="1800" dirty="0" smtClean="0"/>
              <a:t>		DBGPRINTF("Motor 1 is </a:t>
            </a:r>
            <a:r>
              <a:rPr lang="en-IN" sz="1800" dirty="0" err="1" smtClean="0"/>
              <a:t>runing</a:t>
            </a:r>
            <a:r>
              <a:rPr lang="en-IN" sz="1800" dirty="0" smtClean="0"/>
              <a:t> anti clockwise\n\r");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strcpy</a:t>
            </a:r>
            <a:r>
              <a:rPr lang="en-IN" sz="1800" dirty="0" smtClean="0"/>
              <a:t>(uchString_ROW1," MOTOR 1 STATUS" );</a:t>
            </a:r>
          </a:p>
          <a:p>
            <a:pPr>
              <a:buNone/>
            </a:pPr>
            <a:r>
              <a:rPr lang="en-IN" sz="1800" dirty="0" smtClean="0"/>
              <a:t>						</a:t>
            </a:r>
            <a:r>
              <a:rPr lang="en-IN" sz="1800" dirty="0" err="1" smtClean="0"/>
              <a:t>fn_lcd_select_line_and_location</a:t>
            </a:r>
            <a:r>
              <a:rPr lang="en-IN" sz="1800" dirty="0" smtClean="0"/>
              <a:t>(LCD_LINE_2,LOCATION_12);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fn_Display_String_LCD</a:t>
            </a:r>
            <a:r>
              <a:rPr lang="en-IN" sz="1800" dirty="0" smtClean="0"/>
              <a:t>(uchString_ROW1);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strcpy</a:t>
            </a:r>
            <a:r>
              <a:rPr lang="en-IN" sz="1800" dirty="0" smtClean="0"/>
              <a:t>(uchString_ROW2,"MOTOR 1 CL. WISE");</a:t>
            </a:r>
          </a:p>
          <a:p>
            <a:pPr>
              <a:buNone/>
            </a:pPr>
            <a:r>
              <a:rPr lang="en-IN" sz="1800" dirty="0" smtClean="0"/>
              <a:t>						</a:t>
            </a:r>
            <a:r>
              <a:rPr lang="en-IN" sz="1800" dirty="0" err="1" smtClean="0"/>
              <a:t>fn_lcd_select_line_and_location</a:t>
            </a:r>
            <a:r>
              <a:rPr lang="en-IN" sz="1800" dirty="0" smtClean="0"/>
              <a:t>(LCD_LINE_2,LOCATION_12);</a:t>
            </a:r>
          </a:p>
          <a:p>
            <a:pPr>
              <a:buNone/>
            </a:pPr>
            <a:r>
              <a:rPr lang="en-IN" sz="1800" dirty="0" smtClean="0"/>
              <a:t>			</a:t>
            </a:r>
            <a:r>
              <a:rPr lang="en-IN" sz="1800" dirty="0" err="1" smtClean="0"/>
              <a:t>fn_Display_String_LCD</a:t>
            </a:r>
            <a:r>
              <a:rPr lang="en-IN" sz="1800" dirty="0" smtClean="0"/>
              <a:t>(uchString_ROW2);</a:t>
            </a:r>
          </a:p>
          <a:p>
            <a:pPr>
              <a:buNone/>
            </a:pPr>
            <a:r>
              <a:rPr lang="en-IN" sz="1800" dirty="0" smtClean="0"/>
              <a:t>			</a:t>
            </a:r>
            <a:r>
              <a:rPr lang="en-IN" sz="1800" dirty="0" err="1" smtClean="0"/>
              <a:t>delay_in_seconds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		DC_Motor_1_Stop();</a:t>
            </a:r>
          </a:p>
          <a:p>
            <a:pPr>
              <a:buNone/>
            </a:pPr>
            <a:r>
              <a:rPr lang="en-IN" sz="1800" dirty="0" smtClean="0"/>
              <a:t>			DBGPRINTF("Motor 1 is stopped\n\r");					break;</a:t>
            </a:r>
            <a:r>
              <a:rPr lang="en-IN" sz="140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dirty="0" smtClean="0"/>
              <a:t>case 2:</a:t>
            </a:r>
          </a:p>
          <a:p>
            <a:pPr>
              <a:buNone/>
            </a:pPr>
            <a:r>
              <a:rPr lang="en-IN" sz="1800" dirty="0" smtClean="0"/>
              <a:t>		DC_Motor_1(DIR_CLOCK_WISE);</a:t>
            </a:r>
          </a:p>
          <a:p>
            <a:pPr>
              <a:buNone/>
            </a:pPr>
            <a:r>
              <a:rPr lang="en-IN" sz="1800" dirty="0" smtClean="0"/>
              <a:t>	 	DBGPRINTF("Motor 1 is </a:t>
            </a:r>
            <a:r>
              <a:rPr lang="en-IN" sz="1800" dirty="0" err="1" smtClean="0"/>
              <a:t>runing</a:t>
            </a:r>
            <a:r>
              <a:rPr lang="en-IN" sz="1800" dirty="0" smtClean="0"/>
              <a:t> clockwise\n\r");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strcpy</a:t>
            </a:r>
            <a:r>
              <a:rPr lang="en-IN" sz="1800" dirty="0" smtClean="0"/>
              <a:t>(uchString_ROW1," MOTOR 1 STATUS" );</a:t>
            </a:r>
          </a:p>
          <a:p>
            <a:pPr>
              <a:buNone/>
            </a:pPr>
            <a:r>
              <a:rPr lang="en-IN" sz="1800" dirty="0" smtClean="0"/>
              <a:t>						</a:t>
            </a:r>
            <a:r>
              <a:rPr lang="en-IN" sz="1800" dirty="0" err="1" smtClean="0"/>
              <a:t>fn_lcd_select_line_and_location</a:t>
            </a:r>
            <a:r>
              <a:rPr lang="en-IN" sz="1800" dirty="0" smtClean="0"/>
              <a:t>(LCD_LINE_2,LOCATION_12);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fn_Display_String_LCD</a:t>
            </a:r>
            <a:r>
              <a:rPr lang="en-IN" sz="1800" dirty="0" smtClean="0"/>
              <a:t>(uchString_ROW1);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strcpy</a:t>
            </a:r>
            <a:r>
              <a:rPr lang="en-IN" sz="1800" dirty="0" smtClean="0"/>
              <a:t>(uchString_ROW2,"MOTOR 1 ACL WISE");</a:t>
            </a:r>
          </a:p>
          <a:p>
            <a:pPr>
              <a:buNone/>
            </a:pPr>
            <a:r>
              <a:rPr lang="en-IN" sz="1800" dirty="0" smtClean="0"/>
              <a:t>						</a:t>
            </a:r>
            <a:r>
              <a:rPr lang="en-IN" sz="1800" dirty="0" err="1" smtClean="0"/>
              <a:t>fn_lcd_select_line_and_location</a:t>
            </a:r>
            <a:r>
              <a:rPr lang="en-IN" sz="1800" dirty="0" smtClean="0"/>
              <a:t>(LCD_LINE_2,LOCATION_12);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fn_Display_String_LCD</a:t>
            </a:r>
            <a:r>
              <a:rPr lang="en-IN" sz="1800" dirty="0" smtClean="0"/>
              <a:t>(uchString_ROW2);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delay_in_seconds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delay_in_half_seconds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	DC_Motor_1_Stop();</a:t>
            </a:r>
          </a:p>
          <a:p>
            <a:pPr>
              <a:buNone/>
            </a:pPr>
            <a:r>
              <a:rPr lang="en-IN" sz="1800" dirty="0" smtClean="0"/>
              <a:t>		DBGPRINTF("Motor 1 is stopped\n\r");</a:t>
            </a:r>
          </a:p>
          <a:p>
            <a:pPr>
              <a:buNone/>
            </a:pPr>
            <a:r>
              <a:rPr lang="en-IN" sz="1800" dirty="0" smtClean="0"/>
              <a:t>		break;</a:t>
            </a:r>
          </a:p>
          <a:p>
            <a:pPr>
              <a:buNone/>
            </a:pPr>
            <a:r>
              <a:rPr lang="en-IN" sz="1800" dirty="0" smtClean="0"/>
              <a:t>				</a:t>
            </a:r>
          </a:p>
          <a:p>
            <a:pPr>
              <a:buNone/>
            </a:pPr>
            <a:endParaRPr lang="en-IN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r>
              <a:rPr lang="en-IN" sz="5600" dirty="0" smtClean="0"/>
              <a:t>case 3:</a:t>
            </a:r>
          </a:p>
          <a:p>
            <a:pPr>
              <a:buNone/>
            </a:pPr>
            <a:r>
              <a:rPr lang="en-IN" sz="5600" dirty="0" smtClean="0"/>
              <a:t>		DC_Motor_2(DIR_COUNTER_CLOCKWISE);</a:t>
            </a:r>
          </a:p>
          <a:p>
            <a:pPr>
              <a:buNone/>
            </a:pPr>
            <a:r>
              <a:rPr lang="en-IN" sz="5600" dirty="0" smtClean="0"/>
              <a:t>		DBGPRINTF("Motor 2 is </a:t>
            </a:r>
            <a:r>
              <a:rPr lang="en-IN" sz="5600" dirty="0" err="1" smtClean="0"/>
              <a:t>runing</a:t>
            </a:r>
            <a:r>
              <a:rPr lang="en-IN" sz="5600" dirty="0" smtClean="0"/>
              <a:t> anti clockwise\n\r");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sz="5600" dirty="0" err="1" smtClean="0"/>
              <a:t>delay_in_seconds</a:t>
            </a:r>
            <a:r>
              <a:rPr lang="en-IN" sz="5600" dirty="0" smtClean="0"/>
              <a:t>(1);</a:t>
            </a:r>
          </a:p>
          <a:p>
            <a:pPr>
              <a:buNone/>
            </a:pPr>
            <a:r>
              <a:rPr lang="en-IN" sz="5600" dirty="0" smtClean="0"/>
              <a:t>		DC_Motor_2_Stop();</a:t>
            </a:r>
          </a:p>
          <a:p>
            <a:pPr>
              <a:buNone/>
            </a:pPr>
            <a:r>
              <a:rPr lang="en-IN" sz="5600" dirty="0" smtClean="0"/>
              <a:t>		DBGPRINTF("Motor 2 is stopped\n\r");</a:t>
            </a:r>
          </a:p>
          <a:p>
            <a:pPr>
              <a:buNone/>
            </a:pPr>
            <a:r>
              <a:rPr lang="en-IN" sz="5600" dirty="0" smtClean="0"/>
              <a:t>		break;</a:t>
            </a:r>
          </a:p>
          <a:p>
            <a:pPr>
              <a:buNone/>
            </a:pPr>
            <a:r>
              <a:rPr lang="en-IN" sz="5600" dirty="0" smtClean="0"/>
              <a:t>case 4:</a:t>
            </a:r>
          </a:p>
          <a:p>
            <a:pPr>
              <a:buNone/>
            </a:pPr>
            <a:r>
              <a:rPr lang="en-IN" sz="5600" dirty="0" smtClean="0"/>
              <a:t>		DC_Motor_2(DIR_CLOCK_WISE);</a:t>
            </a:r>
          </a:p>
          <a:p>
            <a:pPr>
              <a:buNone/>
            </a:pPr>
            <a:r>
              <a:rPr lang="en-IN" sz="5600" dirty="0" smtClean="0"/>
              <a:t>		DBGPRINTF("Motor 2 is </a:t>
            </a:r>
            <a:r>
              <a:rPr lang="en-IN" sz="5600" dirty="0" err="1" smtClean="0"/>
              <a:t>runing</a:t>
            </a:r>
            <a:r>
              <a:rPr lang="en-IN" sz="5600" dirty="0" smtClean="0"/>
              <a:t> clockwise\n\r");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sz="5600" dirty="0" err="1" smtClean="0"/>
              <a:t>strcpy</a:t>
            </a:r>
            <a:r>
              <a:rPr lang="en-IN" sz="5600" dirty="0" smtClean="0"/>
              <a:t>(uchString_ROW1," MOTOR 2 STATUS" );</a:t>
            </a:r>
          </a:p>
          <a:p>
            <a:pPr>
              <a:buNone/>
            </a:pPr>
            <a:r>
              <a:rPr lang="en-IN" sz="5600" dirty="0" smtClean="0"/>
              <a:t>						</a:t>
            </a:r>
            <a:r>
              <a:rPr lang="en-IN" sz="5600" dirty="0" err="1" smtClean="0"/>
              <a:t>fn_lcd_select_line_and_location</a:t>
            </a:r>
            <a:r>
              <a:rPr lang="en-IN" sz="5600" dirty="0" smtClean="0"/>
              <a:t>(LCD_LINE_2,LOCATION_12);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sz="5600" dirty="0" err="1" smtClean="0"/>
              <a:t>fn_Display_String_LCD</a:t>
            </a:r>
            <a:r>
              <a:rPr lang="en-IN" sz="5600" dirty="0" smtClean="0"/>
              <a:t>(uchString_ROW1);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sz="5600" dirty="0" err="1" smtClean="0"/>
              <a:t>strcpy</a:t>
            </a:r>
            <a:r>
              <a:rPr lang="en-IN" sz="5600" dirty="0" smtClean="0"/>
              <a:t>(uchString_ROW2,"MOTOR 2 CL. WISE");</a:t>
            </a:r>
          </a:p>
          <a:p>
            <a:pPr>
              <a:buNone/>
            </a:pPr>
            <a:r>
              <a:rPr lang="en-IN" sz="5600" dirty="0" smtClean="0"/>
              <a:t>						</a:t>
            </a:r>
            <a:r>
              <a:rPr lang="en-IN" sz="5600" dirty="0" err="1" smtClean="0"/>
              <a:t>fn_lcd_select_line_and_location</a:t>
            </a:r>
            <a:r>
              <a:rPr lang="en-IN" sz="5600" dirty="0" smtClean="0"/>
              <a:t>(LCD_LINE_2,LOCATION_12);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sz="5600" dirty="0" err="1" smtClean="0"/>
              <a:t>fn_Display_String_LCD</a:t>
            </a:r>
            <a:r>
              <a:rPr lang="en-IN" sz="5600" dirty="0" smtClean="0"/>
              <a:t>(uchString_ROW2);</a:t>
            </a:r>
          </a:p>
          <a:p>
            <a:pPr>
              <a:buNone/>
            </a:pPr>
            <a:r>
              <a:rPr lang="en-IN" sz="5600" dirty="0" smtClean="0"/>
              <a:t>		</a:t>
            </a:r>
            <a:r>
              <a:rPr lang="en-IN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0959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IN" sz="1800" dirty="0" err="1" smtClean="0"/>
              <a:t>delay_in_seconds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	</a:t>
            </a:r>
            <a:r>
              <a:rPr lang="en-IN" sz="1800" dirty="0" err="1" smtClean="0"/>
              <a:t>delay_in_half_seconds</a:t>
            </a:r>
            <a:r>
              <a:rPr lang="en-IN" sz="1800" dirty="0" smtClean="0"/>
              <a:t>(1);</a:t>
            </a:r>
          </a:p>
          <a:p>
            <a:pPr>
              <a:buNone/>
            </a:pPr>
            <a:r>
              <a:rPr lang="en-IN" sz="1800" dirty="0" smtClean="0"/>
              <a:t>		DC_Motor_2_Stop();</a:t>
            </a:r>
          </a:p>
          <a:p>
            <a:pPr>
              <a:buNone/>
            </a:pPr>
            <a:r>
              <a:rPr lang="en-IN" sz="1800" dirty="0" smtClean="0"/>
              <a:t>		DBGPRINTF("Motor 2 is stopped\n\r");</a:t>
            </a:r>
          </a:p>
          <a:p>
            <a:pPr>
              <a:buNone/>
            </a:pPr>
            <a:r>
              <a:rPr lang="en-IN" sz="1800" dirty="0" smtClean="0"/>
              <a:t>		break;			</a:t>
            </a:r>
          </a:p>
          <a:p>
            <a:pPr>
              <a:buNone/>
            </a:pPr>
            <a:r>
              <a:rPr lang="en-IN" sz="1800" dirty="0" smtClean="0"/>
              <a:t>case 5:</a:t>
            </a:r>
          </a:p>
          <a:p>
            <a:pPr>
              <a:buNone/>
            </a:pPr>
            <a:r>
              <a:rPr lang="en-IN" sz="1800" dirty="0" smtClean="0"/>
              <a:t>	          </a:t>
            </a:r>
            <a:r>
              <a:rPr lang="en-IN" sz="1800" dirty="0" err="1" smtClean="0"/>
              <a:t>Light_Control</a:t>
            </a:r>
            <a:r>
              <a:rPr lang="en-IN" sz="1800" dirty="0" smtClean="0"/>
              <a:t> = OUTPUT_HIGH;</a:t>
            </a:r>
          </a:p>
          <a:p>
            <a:pPr>
              <a:buNone/>
            </a:pPr>
            <a:r>
              <a:rPr lang="en-IN" sz="1800" dirty="0" smtClean="0"/>
              <a:t>	          DBGPRINTF("Light on\n\r");</a:t>
            </a:r>
          </a:p>
          <a:p>
            <a:pPr>
              <a:buNone/>
            </a:pPr>
            <a:r>
              <a:rPr lang="en-IN" sz="1800" dirty="0" smtClean="0"/>
              <a:t>		break;</a:t>
            </a:r>
          </a:p>
          <a:p>
            <a:pPr>
              <a:buNone/>
            </a:pPr>
            <a:r>
              <a:rPr lang="en-IN" sz="1800" dirty="0" smtClean="0"/>
              <a:t>case 6:</a:t>
            </a:r>
          </a:p>
          <a:p>
            <a:pPr>
              <a:buNone/>
            </a:pPr>
            <a:r>
              <a:rPr lang="en-IN" sz="1800" dirty="0" smtClean="0"/>
              <a:t>                     </a:t>
            </a:r>
            <a:r>
              <a:rPr lang="en-IN" sz="1800" dirty="0" err="1" smtClean="0"/>
              <a:t>Light_Control</a:t>
            </a:r>
            <a:r>
              <a:rPr lang="en-IN" sz="1800" dirty="0" smtClean="0"/>
              <a:t> = OUTPUT_LOW;</a:t>
            </a:r>
          </a:p>
          <a:p>
            <a:pPr>
              <a:buNone/>
            </a:pPr>
            <a:r>
              <a:rPr lang="en-IN" sz="1800" dirty="0" smtClean="0"/>
              <a:t>	           DBGPRINTF("Light off\n\r");</a:t>
            </a:r>
          </a:p>
          <a:p>
            <a:pPr>
              <a:buNone/>
            </a:pPr>
            <a:r>
              <a:rPr lang="en-IN" sz="1800" dirty="0" smtClean="0"/>
              <a:t>	           break;</a:t>
            </a:r>
          </a:p>
          <a:p>
            <a:pPr>
              <a:buNone/>
            </a:pPr>
            <a:r>
              <a:rPr lang="en-IN" sz="1800" dirty="0" smtClean="0"/>
              <a:t>case 7:</a:t>
            </a:r>
          </a:p>
          <a:p>
            <a:pPr>
              <a:buNone/>
            </a:pPr>
            <a:r>
              <a:rPr lang="en-IN" sz="1800" dirty="0" smtClean="0"/>
              <a:t>          	            DC_Motor_4(DIR_CLOCK_WISE);</a:t>
            </a:r>
          </a:p>
          <a:p>
            <a:pPr>
              <a:buNone/>
            </a:pPr>
            <a:r>
              <a:rPr lang="en-IN" sz="1800" dirty="0" smtClean="0"/>
              <a:t>	            DBGPRINTF("Motor 4 is </a:t>
            </a:r>
            <a:r>
              <a:rPr lang="en-IN" sz="1800" dirty="0" err="1" smtClean="0"/>
              <a:t>runing</a:t>
            </a:r>
            <a:r>
              <a:rPr lang="en-IN" sz="1800" dirty="0" smtClean="0"/>
              <a:t> clockwise\n\r");</a:t>
            </a:r>
          </a:p>
          <a:p>
            <a:pPr>
              <a:buNone/>
            </a:pPr>
            <a:r>
              <a:rPr lang="en-IN" sz="1800" dirty="0" smtClean="0"/>
              <a:t>                       </a:t>
            </a:r>
            <a:r>
              <a:rPr lang="en-IN" sz="1800" dirty="0" err="1" smtClean="0"/>
              <a:t>delay_in_seconds</a:t>
            </a:r>
            <a:r>
              <a:rPr lang="en-IN" sz="1800" dirty="0" smtClean="0"/>
              <a:t>(50);</a:t>
            </a:r>
          </a:p>
          <a:p>
            <a:pPr>
              <a:buNone/>
            </a:pPr>
            <a:r>
              <a:rPr lang="en-IN" sz="1800" dirty="0" smtClean="0"/>
              <a:t>	            DC_Motor_4_Stop();</a:t>
            </a:r>
          </a:p>
          <a:p>
            <a:pPr>
              <a:buNone/>
            </a:pPr>
            <a:r>
              <a:rPr lang="en-IN" sz="1800" dirty="0" smtClean="0"/>
              <a:t> 	            DBGPRINTF("Motor 4 is stopped\n\r");</a:t>
            </a:r>
          </a:p>
          <a:p>
            <a:pPr>
              <a:buNone/>
            </a:pPr>
            <a:r>
              <a:rPr lang="en-IN" sz="1800" dirty="0" smtClean="0"/>
              <a:t>	            break;</a:t>
            </a:r>
            <a:endParaRPr lang="en-I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IN" sz="4000" dirty="0" smtClean="0"/>
              <a:t>case 8: </a:t>
            </a:r>
          </a:p>
          <a:p>
            <a:pPr>
              <a:buNone/>
            </a:pPr>
            <a:r>
              <a:rPr lang="en-IN" sz="4000" dirty="0" smtClean="0"/>
              <a:t>                DC_Motor_4(DIR_COUNTER_CLOCKWISE);</a:t>
            </a:r>
          </a:p>
          <a:p>
            <a:pPr>
              <a:buNone/>
            </a:pPr>
            <a:r>
              <a:rPr lang="en-IN" sz="4000" dirty="0" smtClean="0"/>
              <a:t>	        DBGPRINTF("Motor 4 is </a:t>
            </a:r>
            <a:r>
              <a:rPr lang="en-IN" sz="4000" dirty="0" err="1" smtClean="0"/>
              <a:t>runing</a:t>
            </a:r>
            <a:r>
              <a:rPr lang="en-IN" sz="4000" dirty="0" smtClean="0"/>
              <a:t> anti clockwise\n\r");</a:t>
            </a:r>
          </a:p>
          <a:p>
            <a:pPr>
              <a:buNone/>
            </a:pPr>
            <a:r>
              <a:rPr lang="en-IN" sz="4000" dirty="0" smtClean="0"/>
              <a:t>	        </a:t>
            </a:r>
            <a:r>
              <a:rPr lang="en-IN" sz="4000" dirty="0" err="1" smtClean="0"/>
              <a:t>delay_in_seconds</a:t>
            </a:r>
            <a:r>
              <a:rPr lang="en-IN" sz="4000" dirty="0" smtClean="0"/>
              <a:t>(50);</a:t>
            </a:r>
          </a:p>
          <a:p>
            <a:pPr>
              <a:buNone/>
            </a:pPr>
            <a:r>
              <a:rPr lang="en-IN" sz="4000" dirty="0" smtClean="0"/>
              <a:t>	        DC_Motor_4_Stop();</a:t>
            </a:r>
          </a:p>
          <a:p>
            <a:pPr>
              <a:buNone/>
            </a:pPr>
            <a:r>
              <a:rPr lang="en-IN" sz="4000" dirty="0" smtClean="0"/>
              <a:t>	        DBGPRINTF("Motor 4 is stopped\n\r");</a:t>
            </a:r>
          </a:p>
          <a:p>
            <a:pPr>
              <a:buNone/>
            </a:pPr>
            <a:r>
              <a:rPr lang="en-IN" sz="4000" dirty="0" smtClean="0"/>
              <a:t>                break;</a:t>
            </a:r>
          </a:p>
          <a:p>
            <a:pPr>
              <a:buNone/>
            </a:pPr>
            <a:r>
              <a:rPr lang="en-IN" sz="4000" dirty="0" smtClean="0"/>
              <a:t>case 9:</a:t>
            </a:r>
          </a:p>
          <a:p>
            <a:pPr>
              <a:buNone/>
            </a:pPr>
            <a:r>
              <a:rPr lang="en-IN" sz="4000" dirty="0" smtClean="0"/>
              <a:t>                DC_Motor_6(DIR_COUNTER_CLOCKWISE);</a:t>
            </a:r>
          </a:p>
          <a:p>
            <a:pPr>
              <a:buNone/>
            </a:pPr>
            <a:r>
              <a:rPr lang="en-IN" sz="4000" dirty="0" smtClean="0"/>
              <a:t>	        DBGPRINTF("Motor 6 is </a:t>
            </a:r>
            <a:r>
              <a:rPr lang="en-IN" sz="4000" dirty="0" err="1" smtClean="0"/>
              <a:t>runing</a:t>
            </a:r>
            <a:r>
              <a:rPr lang="en-IN" sz="4000" dirty="0" smtClean="0"/>
              <a:t> anti clockwise\n\r");</a:t>
            </a:r>
          </a:p>
          <a:p>
            <a:pPr>
              <a:buNone/>
            </a:pPr>
            <a:r>
              <a:rPr lang="en-IN" sz="4000" dirty="0" smtClean="0"/>
              <a:t>	       </a:t>
            </a:r>
            <a:r>
              <a:rPr lang="en-IN" sz="4000" dirty="0" err="1" smtClean="0"/>
              <a:t>delay_in_seconds</a:t>
            </a:r>
            <a:r>
              <a:rPr lang="en-IN" sz="4000" dirty="0" smtClean="0"/>
              <a:t>(25);</a:t>
            </a:r>
          </a:p>
          <a:p>
            <a:pPr>
              <a:buNone/>
            </a:pPr>
            <a:r>
              <a:rPr lang="en-IN" sz="4000" dirty="0" smtClean="0"/>
              <a:t>	        DC_Motor_6_Stop();</a:t>
            </a:r>
          </a:p>
          <a:p>
            <a:pPr>
              <a:buNone/>
            </a:pPr>
            <a:r>
              <a:rPr lang="en-IN" sz="4000" dirty="0" smtClean="0"/>
              <a:t>	        DBGPRINTF("Motor 6 is stopped\n\r");</a:t>
            </a:r>
          </a:p>
          <a:p>
            <a:pPr>
              <a:buNone/>
            </a:pPr>
            <a:r>
              <a:rPr lang="en-IN" sz="4000" dirty="0" smtClean="0"/>
              <a:t>                break;</a:t>
            </a:r>
          </a:p>
          <a:p>
            <a:pPr>
              <a:buNone/>
            </a:pPr>
            <a:r>
              <a:rPr lang="en-IN" sz="4000" dirty="0" smtClean="0"/>
              <a:t>case 10:</a:t>
            </a:r>
          </a:p>
          <a:p>
            <a:pPr>
              <a:buNone/>
            </a:pPr>
            <a:r>
              <a:rPr lang="en-IN" sz="4000" dirty="0" smtClean="0"/>
              <a:t>	         DC_Motor_6(DIR_CLOCK_WISE);</a:t>
            </a:r>
          </a:p>
          <a:p>
            <a:pPr>
              <a:buNone/>
            </a:pPr>
            <a:r>
              <a:rPr lang="en-IN" sz="4000" dirty="0" smtClean="0"/>
              <a:t>                 DBGPRINTF("Motor 6 is </a:t>
            </a:r>
            <a:r>
              <a:rPr lang="en-IN" sz="4000" dirty="0" err="1" smtClean="0"/>
              <a:t>runing</a:t>
            </a:r>
            <a:r>
              <a:rPr lang="en-IN" sz="4000" dirty="0" smtClean="0"/>
              <a:t> clockwise\n\r");</a:t>
            </a:r>
          </a:p>
          <a:p>
            <a:pPr>
              <a:buNone/>
            </a:pPr>
            <a:r>
              <a:rPr lang="en-IN" sz="4000" dirty="0" smtClean="0"/>
              <a:t>	         </a:t>
            </a:r>
            <a:r>
              <a:rPr lang="en-IN" sz="4000" dirty="0" err="1" smtClean="0"/>
              <a:t>delay_in_seconds</a:t>
            </a:r>
            <a:r>
              <a:rPr lang="en-IN" sz="4000" dirty="0" smtClean="0"/>
              <a:t>(25);</a:t>
            </a:r>
          </a:p>
          <a:p>
            <a:pPr>
              <a:buNone/>
            </a:pPr>
            <a:r>
              <a:rPr lang="en-IN" sz="4000" dirty="0" smtClean="0"/>
              <a:t>	          DC_Motor_6_Stop();</a:t>
            </a:r>
          </a:p>
          <a:p>
            <a:pPr>
              <a:buNone/>
            </a:pPr>
            <a:r>
              <a:rPr lang="en-IN" sz="4000" dirty="0" smtClean="0"/>
              <a:t>	          DBGPRINTF("Motor 6 is stopped\n\r");</a:t>
            </a:r>
          </a:p>
          <a:p>
            <a:pPr>
              <a:buNone/>
            </a:pPr>
            <a:r>
              <a:rPr lang="en-IN" sz="4000" dirty="0" smtClean="0"/>
              <a:t>	         break;</a:t>
            </a: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Autofit/>
          </a:bodyPr>
          <a:lstStyle/>
          <a:p>
            <a:pPr lvl="1">
              <a:buNone/>
            </a:pPr>
            <a:endParaRPr lang="en-IN" sz="1200" dirty="0" smtClean="0"/>
          </a:p>
          <a:p>
            <a:pPr lvl="1">
              <a:buNone/>
            </a:pPr>
            <a:r>
              <a:rPr lang="en-IN" sz="1600" dirty="0" smtClean="0"/>
              <a:t>case 11:</a:t>
            </a:r>
          </a:p>
          <a:p>
            <a:pPr lvl="1">
              <a:buNone/>
            </a:pPr>
            <a:r>
              <a:rPr lang="en-IN" sz="1600" dirty="0" smtClean="0"/>
              <a:t>                       DC_Motor_5(DIR_CLOCK_WISE);</a:t>
            </a:r>
          </a:p>
          <a:p>
            <a:pPr lvl="1">
              <a:buNone/>
            </a:pPr>
            <a:r>
              <a:rPr lang="en-IN" sz="1600" dirty="0" smtClean="0"/>
              <a:t>		           DBGPRINTF("Motor 5 is </a:t>
            </a:r>
            <a:r>
              <a:rPr lang="en-IN" sz="1600" dirty="0" err="1" smtClean="0"/>
              <a:t>runing</a:t>
            </a:r>
            <a:r>
              <a:rPr lang="en-IN" sz="1600" dirty="0" smtClean="0"/>
              <a:t> clockwise\n\r");</a:t>
            </a:r>
          </a:p>
          <a:p>
            <a:pPr lvl="1">
              <a:buNone/>
            </a:pPr>
            <a:r>
              <a:rPr lang="en-IN" sz="1600" dirty="0" smtClean="0"/>
              <a:t>	               </a:t>
            </a:r>
            <a:r>
              <a:rPr lang="en-IN" sz="1600" dirty="0" err="1" smtClean="0"/>
              <a:t>delay_in_seconds</a:t>
            </a:r>
            <a:r>
              <a:rPr lang="en-IN" sz="1600" dirty="0" smtClean="0"/>
              <a:t>(9);</a:t>
            </a:r>
          </a:p>
          <a:p>
            <a:pPr lvl="1">
              <a:buNone/>
            </a:pPr>
            <a:r>
              <a:rPr lang="en-IN" sz="1600" dirty="0" smtClean="0"/>
              <a:t>		           DC_Motor_5_Stop();</a:t>
            </a:r>
          </a:p>
          <a:p>
            <a:pPr lvl="1">
              <a:buNone/>
            </a:pPr>
            <a:r>
              <a:rPr lang="en-IN" sz="1600" dirty="0" smtClean="0"/>
              <a:t>		           DBGPRINTF("</a:t>
            </a:r>
            <a:r>
              <a:rPr lang="en-IN" sz="1600" dirty="0" err="1" smtClean="0"/>
              <a:t>lOW</a:t>
            </a:r>
            <a:r>
              <a:rPr lang="en-IN" sz="1600" dirty="0" smtClean="0"/>
              <a:t> DOSE OF ANESTHESIA\n\r");</a:t>
            </a:r>
          </a:p>
          <a:p>
            <a:pPr lvl="1">
              <a:buNone/>
            </a:pPr>
            <a:r>
              <a:rPr lang="en-IN" sz="1600" dirty="0" smtClean="0"/>
              <a:t>		           break;</a:t>
            </a:r>
          </a:p>
          <a:p>
            <a:pPr lvl="1">
              <a:buNone/>
            </a:pPr>
            <a:r>
              <a:rPr lang="en-IN" sz="1600" dirty="0" smtClean="0"/>
              <a:t>case 12:</a:t>
            </a:r>
          </a:p>
          <a:p>
            <a:pPr lvl="1">
              <a:buNone/>
            </a:pPr>
            <a:r>
              <a:rPr lang="en-IN" sz="1600" dirty="0" smtClean="0"/>
              <a:t>                       DC_Motor_5(DIR_CLOCK_WISE);</a:t>
            </a:r>
          </a:p>
          <a:p>
            <a:pPr lvl="1">
              <a:buNone/>
            </a:pPr>
            <a:r>
              <a:rPr lang="en-IN" sz="1600" dirty="0" smtClean="0"/>
              <a:t>		           DBGPRINTF("Motor 5 is </a:t>
            </a:r>
            <a:r>
              <a:rPr lang="en-IN" sz="1600" dirty="0" err="1" smtClean="0"/>
              <a:t>runing</a:t>
            </a:r>
            <a:r>
              <a:rPr lang="en-IN" sz="1600" dirty="0" smtClean="0"/>
              <a:t> clockwise\n\r");</a:t>
            </a:r>
          </a:p>
          <a:p>
            <a:pPr lvl="1">
              <a:buNone/>
            </a:pPr>
            <a:r>
              <a:rPr lang="en-IN" sz="1600" dirty="0" smtClean="0"/>
              <a:t>		           </a:t>
            </a:r>
            <a:r>
              <a:rPr lang="en-IN" sz="1600" dirty="0" err="1" smtClean="0"/>
              <a:t>delay_in_seconds</a:t>
            </a:r>
            <a:r>
              <a:rPr lang="en-IN" sz="1600" dirty="0" smtClean="0"/>
              <a:t>(18);</a:t>
            </a:r>
          </a:p>
          <a:p>
            <a:pPr lvl="1">
              <a:buNone/>
            </a:pPr>
            <a:r>
              <a:rPr lang="en-IN" sz="1600" dirty="0" smtClean="0"/>
              <a:t>		          DC_Motor_5_Stop();</a:t>
            </a:r>
          </a:p>
          <a:p>
            <a:pPr lvl="1">
              <a:buNone/>
            </a:pPr>
            <a:r>
              <a:rPr lang="pt-BR" sz="1600" dirty="0" smtClean="0"/>
              <a:t>		          DBGPRINTF("MEDIUM DOSE OF ANESTHESIA\n\r");</a:t>
            </a:r>
          </a:p>
          <a:p>
            <a:pPr lvl="1">
              <a:buNone/>
            </a:pPr>
            <a:r>
              <a:rPr lang="en-IN" sz="1600" dirty="0" smtClean="0"/>
              <a:t>		          break;</a:t>
            </a:r>
          </a:p>
          <a:p>
            <a:pPr lvl="1">
              <a:buNone/>
            </a:pPr>
            <a:r>
              <a:rPr lang="en-IN" sz="1600" dirty="0" smtClean="0"/>
              <a:t>case 13:</a:t>
            </a:r>
          </a:p>
          <a:p>
            <a:pPr lvl="1">
              <a:buNone/>
            </a:pPr>
            <a:r>
              <a:rPr lang="en-IN" sz="1600" dirty="0" smtClean="0"/>
              <a:t>                       DC_Motor_5(DIR_CLOCK_WISE);</a:t>
            </a:r>
          </a:p>
          <a:p>
            <a:pPr lvl="1">
              <a:buNone/>
            </a:pPr>
            <a:r>
              <a:rPr lang="en-IN" sz="1600" dirty="0" smtClean="0"/>
              <a:t>		           DBGPRINTF("Motor 5 is </a:t>
            </a:r>
            <a:r>
              <a:rPr lang="en-IN" sz="1600" dirty="0" err="1" smtClean="0"/>
              <a:t>runing</a:t>
            </a:r>
            <a:r>
              <a:rPr lang="en-IN" sz="1600" dirty="0" smtClean="0"/>
              <a:t> clockwise\n\r");</a:t>
            </a:r>
          </a:p>
          <a:p>
            <a:pPr lvl="1">
              <a:buNone/>
            </a:pPr>
            <a:r>
              <a:rPr lang="en-IN" sz="1600" dirty="0" smtClean="0"/>
              <a:t>		           </a:t>
            </a:r>
            <a:r>
              <a:rPr lang="en-IN" sz="1600" dirty="0" err="1" smtClean="0"/>
              <a:t>delay_in_seconds</a:t>
            </a:r>
            <a:r>
              <a:rPr lang="en-IN" sz="1600" dirty="0" smtClean="0"/>
              <a:t>(27);</a:t>
            </a:r>
          </a:p>
          <a:p>
            <a:pPr lvl="1">
              <a:buNone/>
            </a:pPr>
            <a:r>
              <a:rPr lang="en-IN" sz="1600" dirty="0" smtClean="0"/>
              <a:t>		           DC_Motor_5_Stop();</a:t>
            </a:r>
          </a:p>
          <a:p>
            <a:pPr lvl="1">
              <a:buNone/>
            </a:pPr>
            <a:r>
              <a:rPr lang="en-IN" sz="1600" dirty="0" smtClean="0"/>
              <a:t>		           DBGPRINTF("FULL DOSE OF ANESTHESIA\n\r");</a:t>
            </a:r>
          </a:p>
          <a:p>
            <a:pPr lvl="1">
              <a:buNone/>
            </a:pPr>
            <a:r>
              <a:rPr lang="en-IN" sz="1600" dirty="0" smtClean="0"/>
              <a:t>		           break;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906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 Black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 Black" pitchFamily="34" charset="0"/>
                <a:ea typeface="+mn-ea"/>
                <a:cs typeface="+mn-cs"/>
              </a:rPr>
              <a:t>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76200"/>
            <a:ext cx="8000999" cy="655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/>
              <a:t>		</a:t>
            </a:r>
          </a:p>
          <a:p>
            <a:pPr lvl="1">
              <a:buNone/>
            </a:pPr>
            <a:r>
              <a:rPr lang="en-IN" sz="3200" dirty="0" smtClean="0"/>
              <a:t> case 14:</a:t>
            </a:r>
          </a:p>
          <a:p>
            <a:pPr lvl="1">
              <a:buNone/>
            </a:pPr>
            <a:r>
              <a:rPr lang="en-IN" sz="3200" dirty="0" smtClean="0"/>
              <a:t>		           DC_Motor_5(DIR_COUNTER_CLOCKWISE);</a:t>
            </a:r>
          </a:p>
          <a:p>
            <a:pPr lvl="1" algn="just">
              <a:buNone/>
            </a:pPr>
            <a:r>
              <a:rPr lang="en-IN" sz="3200" dirty="0" smtClean="0"/>
              <a:t>		           DBGPRINTF("ENJECT DO OF ANESTHESIA\n\r");</a:t>
            </a:r>
          </a:p>
          <a:p>
            <a:pPr>
              <a:buNone/>
            </a:pPr>
            <a:r>
              <a:rPr lang="en-IN" dirty="0" smtClean="0"/>
              <a:t>          case 15:</a:t>
            </a:r>
          </a:p>
          <a:p>
            <a:pPr>
              <a:buNone/>
            </a:pPr>
            <a:r>
              <a:rPr lang="en-IN" dirty="0" smtClean="0"/>
              <a:t>	                        DC_Motor_5_Stop();</a:t>
            </a:r>
          </a:p>
          <a:p>
            <a:pPr>
              <a:buNone/>
            </a:pPr>
            <a:r>
              <a:rPr lang="en-IN" dirty="0" smtClean="0"/>
              <a:t>		              DBGPRINTF("STOP CYRING INJECTING\n\r");</a:t>
            </a:r>
          </a:p>
          <a:p>
            <a:pPr>
              <a:buNone/>
            </a:pPr>
            <a:r>
              <a:rPr lang="en-IN" dirty="0" smtClean="0"/>
              <a:t>	                         break;</a:t>
            </a:r>
          </a:p>
          <a:p>
            <a:pPr>
              <a:buNone/>
            </a:pPr>
            <a:r>
              <a:rPr lang="en-IN" dirty="0" smtClean="0"/>
              <a:t>          case 16:</a:t>
            </a:r>
          </a:p>
          <a:p>
            <a:pPr>
              <a:buNone/>
            </a:pPr>
            <a:r>
              <a:rPr lang="en-IN" dirty="0" smtClean="0"/>
              <a:t>		               DC_Motor_3(DIR_CLOCK_WISE);</a:t>
            </a:r>
          </a:p>
          <a:p>
            <a:pPr>
              <a:buNone/>
            </a:pPr>
            <a:r>
              <a:rPr lang="en-IN" dirty="0" smtClean="0"/>
              <a:t>		               DBGPRINTF("Motor 3 is </a:t>
            </a:r>
            <a:r>
              <a:rPr lang="en-IN" dirty="0" err="1" smtClean="0"/>
              <a:t>runing</a:t>
            </a:r>
            <a:r>
              <a:rPr lang="en-IN" dirty="0" smtClean="0"/>
              <a:t> clockwise\n\r");</a:t>
            </a:r>
          </a:p>
          <a:p>
            <a:pPr>
              <a:buNone/>
            </a:pPr>
            <a:r>
              <a:rPr lang="en-IN" dirty="0" smtClean="0"/>
              <a:t>		               break;</a:t>
            </a:r>
          </a:p>
          <a:p>
            <a:pPr>
              <a:buNone/>
            </a:pPr>
            <a:r>
              <a:rPr lang="en-IN" dirty="0" smtClean="0"/>
              <a:t>	    case 17:</a:t>
            </a:r>
          </a:p>
          <a:p>
            <a:pPr>
              <a:buNone/>
            </a:pPr>
            <a:r>
              <a:rPr lang="en-IN" dirty="0" smtClean="0"/>
              <a:t>		               DC_Motor_3_Stop();</a:t>
            </a:r>
          </a:p>
          <a:p>
            <a:pPr>
              <a:buNone/>
            </a:pPr>
            <a:r>
              <a:rPr lang="en-IN" dirty="0" smtClean="0"/>
              <a:t>		               DBGPRINTF("Motor 3 is </a:t>
            </a:r>
            <a:r>
              <a:rPr lang="en-IN" dirty="0" err="1" smtClean="0"/>
              <a:t>runing</a:t>
            </a:r>
            <a:r>
              <a:rPr lang="en-IN" dirty="0" smtClean="0"/>
              <a:t> stopped\n\r");</a:t>
            </a:r>
          </a:p>
          <a:p>
            <a:pPr>
              <a:buNone/>
            </a:pPr>
            <a:r>
              <a:rPr lang="en-IN" dirty="0" smtClean="0"/>
              <a:t>		                break;		</a:t>
            </a:r>
          </a:p>
          <a:p>
            <a:pPr>
              <a:buNone/>
            </a:pPr>
            <a:r>
              <a:rPr lang="en-IN" dirty="0" smtClean="0"/>
              <a:t>			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IN" dirty="0" smtClean="0"/>
              <a:t>case 18:</a:t>
            </a:r>
          </a:p>
          <a:p>
            <a:pPr>
              <a:buNone/>
            </a:pPr>
            <a:r>
              <a:rPr lang="en-IN" dirty="0" smtClean="0"/>
              <a:t>		DC_Motor_1_Stop();</a:t>
            </a:r>
          </a:p>
          <a:p>
            <a:pPr>
              <a:buNone/>
            </a:pPr>
            <a:r>
              <a:rPr lang="en-IN" dirty="0" smtClean="0"/>
              <a:t>		DBGPRINTF("Motor 1 is stopped\n\r");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strcpy</a:t>
            </a:r>
            <a:r>
              <a:rPr lang="en-IN" dirty="0" smtClean="0"/>
              <a:t>(uchString_ROW1," MOTOR 1 STATUS" );</a:t>
            </a:r>
          </a:p>
          <a:p>
            <a:pPr>
              <a:buNone/>
            </a:pPr>
            <a:r>
              <a:rPr lang="en-IN" dirty="0" smtClean="0"/>
              <a:t>						</a:t>
            </a:r>
            <a:r>
              <a:rPr lang="en-IN" dirty="0" err="1" smtClean="0"/>
              <a:t>fn_lcd_select_line_and_location</a:t>
            </a:r>
            <a:r>
              <a:rPr lang="en-IN" dirty="0" smtClean="0"/>
              <a:t>(LCD_LINE_2,LOCATION_12);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fn_Display_String_LCD</a:t>
            </a:r>
            <a:r>
              <a:rPr lang="en-IN" dirty="0" smtClean="0"/>
              <a:t>(uchString_ROW1);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strcpy</a:t>
            </a:r>
            <a:r>
              <a:rPr lang="en-IN" dirty="0" smtClean="0"/>
              <a:t>(uchString_ROW2," MOTOR 1 STOPPED");</a:t>
            </a:r>
          </a:p>
          <a:p>
            <a:pPr>
              <a:buNone/>
            </a:pPr>
            <a:r>
              <a:rPr lang="en-IN" dirty="0" smtClean="0"/>
              <a:t>						</a:t>
            </a:r>
            <a:r>
              <a:rPr lang="en-IN" dirty="0" err="1" smtClean="0"/>
              <a:t>fn_lcd_select_line_and_location</a:t>
            </a:r>
            <a:r>
              <a:rPr lang="en-IN" dirty="0" smtClean="0"/>
              <a:t>(LCD_LINE_2,LOCATION_12);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fn_Display_String_LCD</a:t>
            </a:r>
            <a:r>
              <a:rPr lang="en-IN" dirty="0" smtClean="0"/>
              <a:t>(uchString_ROW2);</a:t>
            </a:r>
          </a:p>
          <a:p>
            <a:pPr>
              <a:buNone/>
            </a:pPr>
            <a:r>
              <a:rPr lang="en-IN" dirty="0" smtClean="0"/>
              <a:t>		break;</a:t>
            </a:r>
          </a:p>
          <a:p>
            <a:pPr>
              <a:buNone/>
            </a:pPr>
            <a:r>
              <a:rPr lang="en-IN" dirty="0" smtClean="0"/>
              <a:t>				</a:t>
            </a:r>
          </a:p>
          <a:p>
            <a:pPr>
              <a:buNone/>
            </a:pPr>
            <a:r>
              <a:rPr lang="en-IN" dirty="0" smtClean="0"/>
              <a:t>case 19:</a:t>
            </a:r>
          </a:p>
          <a:p>
            <a:pPr>
              <a:buNone/>
            </a:pPr>
            <a:r>
              <a:rPr lang="en-IN" dirty="0" smtClean="0"/>
              <a:t>		DC_Motor_2_Stop();</a:t>
            </a:r>
          </a:p>
          <a:p>
            <a:pPr>
              <a:buNone/>
            </a:pPr>
            <a:r>
              <a:rPr lang="en-IN" dirty="0" smtClean="0"/>
              <a:t>		DBGPRINTF("Motor 2 is stopped\n\r");</a:t>
            </a:r>
          </a:p>
          <a:p>
            <a:pPr>
              <a:buNone/>
            </a:pPr>
            <a:r>
              <a:rPr lang="en-IN" dirty="0" smtClean="0"/>
              <a:t>		break;</a:t>
            </a:r>
          </a:p>
          <a:p>
            <a:pPr>
              <a:buNone/>
            </a:pPr>
            <a:r>
              <a:rPr lang="en-IN" dirty="0" smtClean="0"/>
              <a:t>				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IN" dirty="0" smtClean="0"/>
              <a:t>case 20:</a:t>
            </a:r>
          </a:p>
          <a:p>
            <a:pPr>
              <a:buNone/>
            </a:pPr>
            <a:r>
              <a:rPr lang="en-IN" dirty="0" smtClean="0"/>
              <a:t>		DC_Motor_4_Stop();</a:t>
            </a:r>
          </a:p>
          <a:p>
            <a:pPr>
              <a:buNone/>
            </a:pPr>
            <a:r>
              <a:rPr lang="en-IN" dirty="0" smtClean="0"/>
              <a:t>		DBGPRINTF("Motor 4 is stopped\n\r");</a:t>
            </a:r>
          </a:p>
          <a:p>
            <a:pPr>
              <a:buNone/>
            </a:pPr>
            <a:r>
              <a:rPr lang="en-IN" dirty="0" smtClean="0"/>
              <a:t>		break;			</a:t>
            </a:r>
          </a:p>
          <a:p>
            <a:pPr>
              <a:buNone/>
            </a:pPr>
            <a:r>
              <a:rPr lang="en-IN" dirty="0" smtClean="0"/>
              <a:t>case 21:</a:t>
            </a:r>
          </a:p>
          <a:p>
            <a:pPr>
              <a:buNone/>
            </a:pPr>
            <a:r>
              <a:rPr lang="en-IN" dirty="0" smtClean="0"/>
              <a:t>		DC_Motor_6_Stop();</a:t>
            </a:r>
          </a:p>
          <a:p>
            <a:pPr>
              <a:buNone/>
            </a:pPr>
            <a:r>
              <a:rPr lang="en-IN" dirty="0" smtClean="0"/>
              <a:t>		DBGPRINTF("Motor 6 is stopped\n\r");</a:t>
            </a:r>
          </a:p>
          <a:p>
            <a:pPr>
              <a:buNone/>
            </a:pPr>
            <a:r>
              <a:rPr lang="en-IN" dirty="0" smtClean="0"/>
              <a:t>		break;</a:t>
            </a:r>
          </a:p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IN" dirty="0" smtClean="0"/>
              <a:t>default:</a:t>
            </a:r>
          </a:p>
          <a:p>
            <a:pPr>
              <a:buNone/>
            </a:pPr>
            <a:r>
              <a:rPr lang="en-IN" dirty="0" smtClean="0"/>
              <a:t>		</a:t>
            </a:r>
            <a:r>
              <a:rPr lang="en-IN" dirty="0" err="1" smtClean="0"/>
              <a:t>Stop_All_DC_Motors</a:t>
            </a:r>
            <a:r>
              <a:rPr lang="en-IN" dirty="0" smtClean="0"/>
              <a:t>();</a:t>
            </a:r>
          </a:p>
          <a:p>
            <a:pPr>
              <a:buNone/>
            </a:pPr>
            <a:r>
              <a:rPr lang="en-IN" dirty="0" smtClean="0"/>
              <a:t>		DBGPRINTF("STOP ALL DC MOTORS\n\r");	</a:t>
            </a:r>
          </a:p>
          <a:p>
            <a:pPr>
              <a:buNone/>
            </a:pPr>
            <a:r>
              <a:rPr lang="en-IN" dirty="0" smtClean="0"/>
              <a:t>		break;</a:t>
            </a:r>
          </a:p>
          <a:p>
            <a:pPr>
              <a:buNone/>
            </a:pPr>
            <a:r>
              <a:rPr lang="en-IN" dirty="0" smtClean="0"/>
              <a:t>		}</a:t>
            </a:r>
          </a:p>
          <a:p>
            <a:pPr>
              <a:buNone/>
            </a:pPr>
            <a:r>
              <a:rPr lang="en-IN" dirty="0" smtClean="0"/>
              <a:t>	}</a:t>
            </a:r>
          </a:p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dirty="0" err="1" smtClean="0"/>
              <a:t>delay_in_seconds</a:t>
            </a:r>
            <a:r>
              <a:rPr lang="en-IN" dirty="0" smtClean="0"/>
              <a:t>(1);</a:t>
            </a:r>
          </a:p>
          <a:p>
            <a:pPr>
              <a:buNone/>
            </a:pPr>
            <a:r>
              <a:rPr lang="en-IN" dirty="0" smtClean="0"/>
              <a:t>}</a:t>
            </a:r>
          </a:p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r>
              <a:rPr lang="en-IN" dirty="0" smtClean="0"/>
              <a:t>}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381000"/>
            <a:ext cx="7315200" cy="57451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IN" dirty="0" smtClean="0"/>
              <a:t>Automation 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	1</a:t>
            </a:r>
            <a:r>
              <a:rPr lang="en-IN" dirty="0" smtClean="0"/>
              <a:t>.	Reduces  surgeon’s  workload.</a:t>
            </a:r>
          </a:p>
          <a:p>
            <a:pPr>
              <a:buNone/>
            </a:pPr>
            <a:r>
              <a:rPr lang="en-IN" dirty="0" smtClean="0"/>
              <a:t>	2</a:t>
            </a:r>
            <a:r>
              <a:rPr lang="en-IN" dirty="0" smtClean="0"/>
              <a:t>.	 Easy to operate  with key or GUI controls.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Reduced </a:t>
            </a:r>
            <a:r>
              <a:rPr lang="en-IN" dirty="0" smtClean="0"/>
              <a:t>complexity </a:t>
            </a:r>
          </a:p>
          <a:p>
            <a:pPr>
              <a:buNone/>
            </a:pPr>
            <a:r>
              <a:rPr lang="en-IN" dirty="0" smtClean="0"/>
              <a:t>	1</a:t>
            </a:r>
            <a:r>
              <a:rPr lang="en-IN" dirty="0" smtClean="0"/>
              <a:t>.	Integrated  parameter monitoring.</a:t>
            </a:r>
          </a:p>
          <a:p>
            <a:pPr>
              <a:buNone/>
            </a:pPr>
            <a:r>
              <a:rPr lang="en-IN" dirty="0" smtClean="0"/>
              <a:t>	2</a:t>
            </a:r>
            <a:r>
              <a:rPr lang="en-IN" dirty="0" smtClean="0"/>
              <a:t>.	Increasing  impact  of surgery.</a:t>
            </a:r>
          </a:p>
          <a:p>
            <a:pPr>
              <a:buFont typeface="Wingdings" pitchFamily="2" charset="2"/>
              <a:buChar char="Ø"/>
            </a:pPr>
            <a:r>
              <a:rPr lang="en-IN" dirty="0" smtClean="0"/>
              <a:t>Time </a:t>
            </a:r>
            <a:r>
              <a:rPr lang="en-IN" dirty="0" smtClean="0"/>
              <a:t>&amp; manpower  </a:t>
            </a:r>
          </a:p>
          <a:p>
            <a:pPr>
              <a:buNone/>
            </a:pPr>
            <a:r>
              <a:rPr lang="en-IN" dirty="0" smtClean="0"/>
              <a:t>	1</a:t>
            </a:r>
            <a:r>
              <a:rPr lang="en-IN" dirty="0" smtClean="0"/>
              <a:t>.	Reduces time of surgeon such that some tasks are automated.</a:t>
            </a:r>
          </a:p>
          <a:p>
            <a:pPr>
              <a:buNone/>
            </a:pPr>
            <a:r>
              <a:rPr lang="en-IN" dirty="0" smtClean="0"/>
              <a:t>	2</a:t>
            </a:r>
            <a:r>
              <a:rPr lang="en-IN" dirty="0" smtClean="0"/>
              <a:t>.	Limits the use of number of medical </a:t>
            </a:r>
            <a:r>
              <a:rPr lang="en-IN" dirty="0" err="1" smtClean="0"/>
              <a:t>personnels</a:t>
            </a:r>
            <a:r>
              <a:rPr lang="en-IN" dirty="0" smtClean="0"/>
              <a:t>. </a:t>
            </a:r>
          </a:p>
          <a:p>
            <a:pPr>
              <a:buNone/>
            </a:pPr>
            <a:r>
              <a:rPr lang="en-IN" dirty="0" smtClean="0"/>
              <a:t>                                   </a:t>
            </a:r>
            <a:endParaRPr lang="en-IN" dirty="0" smtClean="0"/>
          </a:p>
          <a:p>
            <a:pPr>
              <a:buNone/>
            </a:pPr>
            <a:r>
              <a:rPr lang="en-IN" dirty="0" smtClean="0"/>
              <a:t>DISADVANTAGES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N" dirty="0" smtClean="0"/>
              <a:t>OTAC  </a:t>
            </a:r>
            <a:r>
              <a:rPr lang="en-IN" dirty="0" smtClean="0"/>
              <a:t>needs prior training ,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N" dirty="0" smtClean="0"/>
              <a:t>Role </a:t>
            </a:r>
            <a:r>
              <a:rPr lang="en-IN" dirty="0" smtClean="0"/>
              <a:t>of anaesthesiologist cannot be fully automated.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N" dirty="0" smtClean="0"/>
              <a:t>OTAC </a:t>
            </a:r>
            <a:r>
              <a:rPr lang="en-IN" dirty="0" smtClean="0"/>
              <a:t>technician is mandatory.</a:t>
            </a:r>
          </a:p>
          <a:p>
            <a:pPr>
              <a:buNone/>
            </a:pP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10668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&amp;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/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T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A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G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O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U</a:t>
            </a:r>
            <a:b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</a:br>
            <a:r>
              <a:rPr lang="en-IN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S</a:t>
            </a:r>
            <a:endParaRPr lang="en-IN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IN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CONCLUSION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1143000"/>
          <a:ext cx="91440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" name="Content Placeholder 3" descr="stock-photo-16135091-doctor-smiling-in-operating-thea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676400"/>
            <a:ext cx="9144000" cy="3429000"/>
          </a:xfrm>
        </p:spPr>
      </p:pic>
      <p:sp>
        <p:nvSpPr>
          <p:cNvPr id="6" name="Rectangle 5"/>
          <p:cNvSpPr/>
          <p:nvPr/>
        </p:nvSpPr>
        <p:spPr>
          <a:xfrm>
            <a:off x="4267200" y="2743200"/>
            <a:ext cx="419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000" dirty="0" smtClean="0"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Hurry Up" pitchFamily="2" charset="0"/>
              </a:rPr>
              <a:t>Thank You</a:t>
            </a:r>
            <a:endParaRPr lang="en-IN" sz="6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lowchart: Connector 33"/>
          <p:cNvSpPr/>
          <p:nvPr/>
        </p:nvSpPr>
        <p:spPr>
          <a:xfrm>
            <a:off x="6858000" y="304800"/>
            <a:ext cx="762000" cy="762000"/>
          </a:xfrm>
          <a:prstGeom prst="flowChartConnector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800" dirty="0" smtClean="0">
              <a:latin typeface="Arial" pitchFamily="34" charset="0"/>
              <a:ea typeface="Batang" pitchFamily="18" charset="-127"/>
              <a:cs typeface="Arial" pitchFamily="34" charset="0"/>
            </a:endParaRPr>
          </a:p>
          <a:p>
            <a:pPr algn="ctr"/>
            <a:endParaRPr lang="en-IN" sz="2800" dirty="0">
              <a:latin typeface="Arial" pitchFamily="34" charset="0"/>
              <a:ea typeface="Batang" pitchFamily="18" charset="-127"/>
              <a:cs typeface="Arial" pitchFamily="34" charset="0"/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2514600" y="2895600"/>
            <a:ext cx="3581400" cy="762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Vin                  </a:t>
            </a:r>
            <a:r>
              <a:rPr lang="en-IN" b="1" dirty="0" err="1" smtClean="0"/>
              <a:t>Adj</a:t>
            </a:r>
            <a:r>
              <a:rPr lang="en-IN" b="1" dirty="0" smtClean="0"/>
              <a:t>                  </a:t>
            </a:r>
            <a:r>
              <a:rPr lang="en-IN" b="1" dirty="0" err="1" smtClean="0"/>
              <a:t>Vout</a:t>
            </a:r>
            <a:endParaRPr lang="en-IN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876800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NC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953000" y="1371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NO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609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Common</a:t>
            </a: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3505200" y="457200"/>
            <a:ext cx="1143000" cy="9906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Relay 2 </a:t>
            </a:r>
            <a:endParaRPr lang="en-IN" sz="2400" b="1" dirty="0"/>
          </a:p>
        </p:txBody>
      </p:sp>
      <p:sp>
        <p:nvSpPr>
          <p:cNvPr id="41" name="Round Same Side Corner Rectangle 40"/>
          <p:cNvSpPr/>
          <p:nvPr/>
        </p:nvSpPr>
        <p:spPr>
          <a:xfrm>
            <a:off x="7086600" y="990600"/>
            <a:ext cx="304800" cy="304800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Elbow Connector 20"/>
          <p:cNvCxnSpPr>
            <a:endCxn id="41" idx="1"/>
          </p:cNvCxnSpPr>
          <p:nvPr/>
        </p:nvCxnSpPr>
        <p:spPr>
          <a:xfrm>
            <a:off x="4648200" y="990600"/>
            <a:ext cx="2590800" cy="304800"/>
          </a:xfrm>
          <a:prstGeom prst="bentConnector4">
            <a:avLst>
              <a:gd name="adj1" fmla="val 47059"/>
              <a:gd name="adj2" fmla="val 175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48200" y="533400"/>
            <a:ext cx="838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983326" y="590843"/>
            <a:ext cx="472551" cy="464234"/>
          </a:xfrm>
          <a:custGeom>
            <a:avLst/>
            <a:gdLst>
              <a:gd name="connsiteX0" fmla="*/ 163062 w 472551"/>
              <a:gd name="connsiteY0" fmla="*/ 422031 h 464234"/>
              <a:gd name="connsiteX1" fmla="*/ 134926 w 472551"/>
              <a:gd name="connsiteY1" fmla="*/ 365760 h 464234"/>
              <a:gd name="connsiteX2" fmla="*/ 78656 w 472551"/>
              <a:gd name="connsiteY2" fmla="*/ 281354 h 464234"/>
              <a:gd name="connsiteX3" fmla="*/ 36452 w 472551"/>
              <a:gd name="connsiteY3" fmla="*/ 211015 h 464234"/>
              <a:gd name="connsiteX4" fmla="*/ 36452 w 472551"/>
              <a:gd name="connsiteY4" fmla="*/ 56271 h 464234"/>
              <a:gd name="connsiteX5" fmla="*/ 92723 w 472551"/>
              <a:gd name="connsiteY5" fmla="*/ 42203 h 464234"/>
              <a:gd name="connsiteX6" fmla="*/ 177129 w 472551"/>
              <a:gd name="connsiteY6" fmla="*/ 56271 h 464234"/>
              <a:gd name="connsiteX7" fmla="*/ 191197 w 472551"/>
              <a:gd name="connsiteY7" fmla="*/ 98474 h 464234"/>
              <a:gd name="connsiteX8" fmla="*/ 205265 w 472551"/>
              <a:gd name="connsiteY8" fmla="*/ 154745 h 464234"/>
              <a:gd name="connsiteX9" fmla="*/ 177129 w 472551"/>
              <a:gd name="connsiteY9" fmla="*/ 182880 h 464234"/>
              <a:gd name="connsiteX10" fmla="*/ 163062 w 472551"/>
              <a:gd name="connsiteY10" fmla="*/ 84406 h 464234"/>
              <a:gd name="connsiteX11" fmla="*/ 205265 w 472551"/>
              <a:gd name="connsiteY11" fmla="*/ 42203 h 464234"/>
              <a:gd name="connsiteX12" fmla="*/ 303739 w 472551"/>
              <a:gd name="connsiteY12" fmla="*/ 0 h 464234"/>
              <a:gd name="connsiteX13" fmla="*/ 388145 w 472551"/>
              <a:gd name="connsiteY13" fmla="*/ 14068 h 464234"/>
              <a:gd name="connsiteX14" fmla="*/ 430348 w 472551"/>
              <a:gd name="connsiteY14" fmla="*/ 70339 h 464234"/>
              <a:gd name="connsiteX15" fmla="*/ 472551 w 472551"/>
              <a:gd name="connsiteY15" fmla="*/ 154745 h 464234"/>
              <a:gd name="connsiteX16" fmla="*/ 458483 w 472551"/>
              <a:gd name="connsiteY16" fmla="*/ 267286 h 464234"/>
              <a:gd name="connsiteX17" fmla="*/ 430348 w 472551"/>
              <a:gd name="connsiteY17" fmla="*/ 295422 h 464234"/>
              <a:gd name="connsiteX18" fmla="*/ 388145 w 472551"/>
              <a:gd name="connsiteY18" fmla="*/ 436099 h 464234"/>
              <a:gd name="connsiteX19" fmla="*/ 374077 w 472551"/>
              <a:gd name="connsiteY19" fmla="*/ 464234 h 464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2551" h="464234">
                <a:moveTo>
                  <a:pt x="163062" y="422031"/>
                </a:moveTo>
                <a:cubicBezTo>
                  <a:pt x="153683" y="403274"/>
                  <a:pt x="145715" y="383743"/>
                  <a:pt x="134926" y="365760"/>
                </a:cubicBezTo>
                <a:cubicBezTo>
                  <a:pt x="117529" y="336764"/>
                  <a:pt x="89349" y="313433"/>
                  <a:pt x="78656" y="281354"/>
                </a:cubicBezTo>
                <a:cubicBezTo>
                  <a:pt x="60394" y="226568"/>
                  <a:pt x="75073" y="249636"/>
                  <a:pt x="36452" y="211015"/>
                </a:cubicBezTo>
                <a:cubicBezTo>
                  <a:pt x="18489" y="157124"/>
                  <a:pt x="0" y="121885"/>
                  <a:pt x="36452" y="56271"/>
                </a:cubicBezTo>
                <a:cubicBezTo>
                  <a:pt x="45842" y="39370"/>
                  <a:pt x="73966" y="46892"/>
                  <a:pt x="92723" y="42203"/>
                </a:cubicBezTo>
                <a:cubicBezTo>
                  <a:pt x="120858" y="46892"/>
                  <a:pt x="152364" y="42119"/>
                  <a:pt x="177129" y="56271"/>
                </a:cubicBezTo>
                <a:cubicBezTo>
                  <a:pt x="190004" y="63628"/>
                  <a:pt x="187123" y="84216"/>
                  <a:pt x="191197" y="98474"/>
                </a:cubicBezTo>
                <a:cubicBezTo>
                  <a:pt x="196509" y="117064"/>
                  <a:pt x="200576" y="135988"/>
                  <a:pt x="205265" y="154745"/>
                </a:cubicBezTo>
                <a:cubicBezTo>
                  <a:pt x="195886" y="164123"/>
                  <a:pt x="189996" y="186097"/>
                  <a:pt x="177129" y="182880"/>
                </a:cubicBezTo>
                <a:cubicBezTo>
                  <a:pt x="131855" y="171561"/>
                  <a:pt x="152228" y="103365"/>
                  <a:pt x="163062" y="84406"/>
                </a:cubicBezTo>
                <a:cubicBezTo>
                  <a:pt x="172933" y="67133"/>
                  <a:pt x="189076" y="53766"/>
                  <a:pt x="205265" y="42203"/>
                </a:cubicBezTo>
                <a:cubicBezTo>
                  <a:pt x="235684" y="20475"/>
                  <a:pt x="269300" y="11480"/>
                  <a:pt x="303739" y="0"/>
                </a:cubicBezTo>
                <a:cubicBezTo>
                  <a:pt x="331874" y="4689"/>
                  <a:pt x="363211" y="216"/>
                  <a:pt x="388145" y="14068"/>
                </a:cubicBezTo>
                <a:cubicBezTo>
                  <a:pt x="408641" y="25455"/>
                  <a:pt x="416720" y="51260"/>
                  <a:pt x="430348" y="70339"/>
                </a:cubicBezTo>
                <a:cubicBezTo>
                  <a:pt x="464436" y="118062"/>
                  <a:pt x="455130" y="102482"/>
                  <a:pt x="472551" y="154745"/>
                </a:cubicBezTo>
                <a:cubicBezTo>
                  <a:pt x="467862" y="192259"/>
                  <a:pt x="469346" y="231075"/>
                  <a:pt x="458483" y="267286"/>
                </a:cubicBezTo>
                <a:cubicBezTo>
                  <a:pt x="454672" y="279990"/>
                  <a:pt x="436279" y="283559"/>
                  <a:pt x="430348" y="295422"/>
                </a:cubicBezTo>
                <a:cubicBezTo>
                  <a:pt x="397729" y="360660"/>
                  <a:pt x="408341" y="375510"/>
                  <a:pt x="388145" y="436099"/>
                </a:cubicBezTo>
                <a:cubicBezTo>
                  <a:pt x="384829" y="446046"/>
                  <a:pt x="378766" y="454856"/>
                  <a:pt x="374077" y="464234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1" name="Elbow Connector 80"/>
          <p:cNvCxnSpPr/>
          <p:nvPr/>
        </p:nvCxnSpPr>
        <p:spPr>
          <a:xfrm>
            <a:off x="4648200" y="1371600"/>
            <a:ext cx="1828800" cy="38100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477000" y="175260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hape 99"/>
          <p:cNvCxnSpPr>
            <a:stCxn id="41" idx="1"/>
          </p:cNvCxnSpPr>
          <p:nvPr/>
        </p:nvCxnSpPr>
        <p:spPr>
          <a:xfrm rot="16200000" flipH="1">
            <a:off x="7467600" y="1066800"/>
            <a:ext cx="228600" cy="68580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 Same Side Corner Rectangle 103"/>
          <p:cNvSpPr/>
          <p:nvPr/>
        </p:nvSpPr>
        <p:spPr>
          <a:xfrm rot="5400000">
            <a:off x="7886700" y="1485900"/>
            <a:ext cx="381000" cy="304800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Minus 104"/>
          <p:cNvSpPr/>
          <p:nvPr/>
        </p:nvSpPr>
        <p:spPr>
          <a:xfrm>
            <a:off x="8229600" y="1524000"/>
            <a:ext cx="228600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Minus 105"/>
          <p:cNvSpPr/>
          <p:nvPr/>
        </p:nvSpPr>
        <p:spPr>
          <a:xfrm>
            <a:off x="8229600" y="1676400"/>
            <a:ext cx="228600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4" name="Straight Connector 113"/>
          <p:cNvCxnSpPr>
            <a:stCxn id="105" idx="3"/>
          </p:cNvCxnSpPr>
          <p:nvPr/>
        </p:nvCxnSpPr>
        <p:spPr>
          <a:xfrm flipV="1">
            <a:off x="8343900" y="1524000"/>
            <a:ext cx="419100" cy="17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763000" y="1524000"/>
            <a:ext cx="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Freeform 118"/>
          <p:cNvSpPr/>
          <p:nvPr/>
        </p:nvSpPr>
        <p:spPr>
          <a:xfrm flipV="1">
            <a:off x="8610600" y="1783081"/>
            <a:ext cx="280182" cy="45719"/>
          </a:xfrm>
          <a:custGeom>
            <a:avLst/>
            <a:gdLst>
              <a:gd name="connsiteX0" fmla="*/ 0 w 196948"/>
              <a:gd name="connsiteY0" fmla="*/ 0 h 0"/>
              <a:gd name="connsiteX1" fmla="*/ 196948 w 19694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6948">
                <a:moveTo>
                  <a:pt x="0" y="0"/>
                </a:moveTo>
                <a:lnTo>
                  <a:pt x="196948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Freeform 119"/>
          <p:cNvSpPr/>
          <p:nvPr/>
        </p:nvSpPr>
        <p:spPr>
          <a:xfrm>
            <a:off x="8679766" y="1885071"/>
            <a:ext cx="168812" cy="0"/>
          </a:xfrm>
          <a:custGeom>
            <a:avLst/>
            <a:gdLst>
              <a:gd name="connsiteX0" fmla="*/ 0 w 168812"/>
              <a:gd name="connsiteY0" fmla="*/ 0 h 0"/>
              <a:gd name="connsiteX1" fmla="*/ 168812 w 16881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812">
                <a:moveTo>
                  <a:pt x="0" y="0"/>
                </a:moveTo>
                <a:lnTo>
                  <a:pt x="168812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4" name="Freeform 123"/>
          <p:cNvSpPr/>
          <p:nvPr/>
        </p:nvSpPr>
        <p:spPr>
          <a:xfrm>
            <a:off x="8763000" y="1905000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7" name="Freeform 126"/>
          <p:cNvSpPr/>
          <p:nvPr/>
        </p:nvSpPr>
        <p:spPr>
          <a:xfrm>
            <a:off x="8750105" y="1955409"/>
            <a:ext cx="70338" cy="0"/>
          </a:xfrm>
          <a:custGeom>
            <a:avLst/>
            <a:gdLst>
              <a:gd name="connsiteX0" fmla="*/ 0 w 70338"/>
              <a:gd name="connsiteY0" fmla="*/ 0 h 0"/>
              <a:gd name="connsiteX1" fmla="*/ 70338 w 70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338">
                <a:moveTo>
                  <a:pt x="0" y="0"/>
                </a:moveTo>
                <a:lnTo>
                  <a:pt x="70338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590800" y="6096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590800" y="6096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>
            <a:off x="2438400" y="838200"/>
            <a:ext cx="152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38400" y="762000"/>
            <a:ext cx="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438400" y="1066800"/>
            <a:ext cx="152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590800" y="11430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1752600" y="990600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219200" y="838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MC</a:t>
            </a:r>
            <a:endParaRPr lang="en-IN" dirty="0"/>
          </a:p>
        </p:txBody>
      </p:sp>
      <p:cxnSp>
        <p:nvCxnSpPr>
          <p:cNvPr id="149" name="Straight Connector 148"/>
          <p:cNvCxnSpPr/>
          <p:nvPr/>
        </p:nvCxnSpPr>
        <p:spPr>
          <a:xfrm flipH="1">
            <a:off x="3048000" y="12192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3048000" y="121920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2819400" y="16002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 V</a:t>
            </a:r>
            <a:endParaRPr lang="en-IN" dirty="0"/>
          </a:p>
        </p:txBody>
      </p:sp>
      <p:sp>
        <p:nvSpPr>
          <p:cNvPr id="154" name="TextBox 153"/>
          <p:cNvSpPr txBox="1"/>
          <p:nvPr/>
        </p:nvSpPr>
        <p:spPr>
          <a:xfrm>
            <a:off x="3048000" y="228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C2</a:t>
            </a:r>
            <a:endParaRPr lang="en-IN" dirty="0"/>
          </a:p>
        </p:txBody>
      </p:sp>
      <p:sp>
        <p:nvSpPr>
          <p:cNvPr id="155" name="TextBox 154"/>
          <p:cNvSpPr txBox="1"/>
          <p:nvPr/>
        </p:nvSpPr>
        <p:spPr>
          <a:xfrm>
            <a:off x="3048000" y="838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C1</a:t>
            </a:r>
            <a:endParaRPr lang="en-IN" dirty="0"/>
          </a:p>
        </p:txBody>
      </p:sp>
      <p:cxnSp>
        <p:nvCxnSpPr>
          <p:cNvPr id="157" name="Straight Connector 156"/>
          <p:cNvCxnSpPr>
            <a:stCxn id="5" idx="1"/>
          </p:cNvCxnSpPr>
          <p:nvPr/>
        </p:nvCxnSpPr>
        <p:spPr>
          <a:xfrm flipH="1">
            <a:off x="1066800" y="3276600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457200" y="30480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 V</a:t>
            </a:r>
            <a:endParaRPr lang="en-IN" dirty="0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1752600" y="3276600"/>
            <a:ext cx="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1600200" y="40386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1600200" y="41910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752600" y="4191000"/>
            <a:ext cx="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752600" y="5257800"/>
            <a:ext cx="495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6705600" y="4343400"/>
            <a:ext cx="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Freeform 172"/>
          <p:cNvSpPr/>
          <p:nvPr/>
        </p:nvSpPr>
        <p:spPr>
          <a:xfrm>
            <a:off x="6553200" y="4343400"/>
            <a:ext cx="398585" cy="198120"/>
          </a:xfrm>
          <a:custGeom>
            <a:avLst/>
            <a:gdLst>
              <a:gd name="connsiteX0" fmla="*/ 0 w 398585"/>
              <a:gd name="connsiteY0" fmla="*/ 175846 h 175846"/>
              <a:gd name="connsiteX1" fmla="*/ 154744 w 398585"/>
              <a:gd name="connsiteY1" fmla="*/ 7034 h 175846"/>
              <a:gd name="connsiteX2" fmla="*/ 365760 w 398585"/>
              <a:gd name="connsiteY2" fmla="*/ 133643 h 175846"/>
              <a:gd name="connsiteX3" fmla="*/ 351692 w 398585"/>
              <a:gd name="connsiteY3" fmla="*/ 147711 h 175846"/>
              <a:gd name="connsiteX4" fmla="*/ 379827 w 398585"/>
              <a:gd name="connsiteY4" fmla="*/ 147711 h 175846"/>
              <a:gd name="connsiteX5" fmla="*/ 379827 w 398585"/>
              <a:gd name="connsiteY5" fmla="*/ 147711 h 175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585" h="175846">
                <a:moveTo>
                  <a:pt x="0" y="175846"/>
                </a:moveTo>
                <a:cubicBezTo>
                  <a:pt x="46892" y="94957"/>
                  <a:pt x="93784" y="14068"/>
                  <a:pt x="154744" y="7034"/>
                </a:cubicBezTo>
                <a:cubicBezTo>
                  <a:pt x="215704" y="0"/>
                  <a:pt x="332935" y="110197"/>
                  <a:pt x="365760" y="133643"/>
                </a:cubicBezTo>
                <a:cubicBezTo>
                  <a:pt x="398585" y="157089"/>
                  <a:pt x="349348" y="145366"/>
                  <a:pt x="351692" y="147711"/>
                </a:cubicBezTo>
                <a:cubicBezTo>
                  <a:pt x="354036" y="150056"/>
                  <a:pt x="379827" y="147711"/>
                  <a:pt x="379827" y="147711"/>
                </a:cubicBezTo>
                <a:lnTo>
                  <a:pt x="379827" y="147711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5" name="Straight Connector 174"/>
          <p:cNvCxnSpPr/>
          <p:nvPr/>
        </p:nvCxnSpPr>
        <p:spPr>
          <a:xfrm>
            <a:off x="6553200" y="426720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 flipV="1">
            <a:off x="6705600" y="3276600"/>
            <a:ext cx="0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>
            <a:stCxn id="5" idx="3"/>
          </p:cNvCxnSpPr>
          <p:nvPr/>
        </p:nvCxnSpPr>
        <p:spPr>
          <a:xfrm>
            <a:off x="6096000" y="3276600"/>
            <a:ext cx="236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06" idx="0"/>
          </p:cNvCxnSpPr>
          <p:nvPr/>
        </p:nvCxnSpPr>
        <p:spPr>
          <a:xfrm>
            <a:off x="8427899" y="1699260"/>
            <a:ext cx="30301" cy="1577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05" idx="2"/>
          </p:cNvCxnSpPr>
          <p:nvPr/>
        </p:nvCxnSpPr>
        <p:spPr>
          <a:xfrm>
            <a:off x="4305300" y="4876800"/>
            <a:ext cx="38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Freeform 247"/>
          <p:cNvSpPr/>
          <p:nvPr/>
        </p:nvSpPr>
        <p:spPr>
          <a:xfrm>
            <a:off x="4192172" y="5486400"/>
            <a:ext cx="351693" cy="14731"/>
          </a:xfrm>
          <a:custGeom>
            <a:avLst/>
            <a:gdLst>
              <a:gd name="connsiteX0" fmla="*/ 0 w 351693"/>
              <a:gd name="connsiteY0" fmla="*/ 14068 h 14731"/>
              <a:gd name="connsiteX1" fmla="*/ 253219 w 351693"/>
              <a:gd name="connsiteY1" fmla="*/ 0 h 14731"/>
              <a:gd name="connsiteX2" fmla="*/ 337625 w 351693"/>
              <a:gd name="connsiteY2" fmla="*/ 14068 h 14731"/>
              <a:gd name="connsiteX3" fmla="*/ 351693 w 351693"/>
              <a:gd name="connsiteY3" fmla="*/ 14068 h 1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693" h="14731">
                <a:moveTo>
                  <a:pt x="0" y="14068"/>
                </a:moveTo>
                <a:cubicBezTo>
                  <a:pt x="84406" y="9379"/>
                  <a:pt x="168683" y="0"/>
                  <a:pt x="253219" y="0"/>
                </a:cubicBezTo>
                <a:cubicBezTo>
                  <a:pt x="281742" y="0"/>
                  <a:pt x="309388" y="10034"/>
                  <a:pt x="337625" y="14068"/>
                </a:cubicBezTo>
                <a:cubicBezTo>
                  <a:pt x="342267" y="14731"/>
                  <a:pt x="347004" y="14068"/>
                  <a:pt x="351693" y="14068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9" name="Freeform 248"/>
          <p:cNvSpPr/>
          <p:nvPr/>
        </p:nvSpPr>
        <p:spPr>
          <a:xfrm>
            <a:off x="4248443" y="5613009"/>
            <a:ext cx="225083" cy="0"/>
          </a:xfrm>
          <a:custGeom>
            <a:avLst/>
            <a:gdLst>
              <a:gd name="connsiteX0" fmla="*/ 0 w 225083"/>
              <a:gd name="connsiteY0" fmla="*/ 0 h 0"/>
              <a:gd name="connsiteX1" fmla="*/ 225083 w 22508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083">
                <a:moveTo>
                  <a:pt x="0" y="0"/>
                </a:moveTo>
                <a:lnTo>
                  <a:pt x="225083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0" name="Freeform 249"/>
          <p:cNvSpPr/>
          <p:nvPr/>
        </p:nvSpPr>
        <p:spPr>
          <a:xfrm>
            <a:off x="4304714" y="5725551"/>
            <a:ext cx="140677" cy="0"/>
          </a:xfrm>
          <a:custGeom>
            <a:avLst/>
            <a:gdLst>
              <a:gd name="connsiteX0" fmla="*/ 0 w 140677"/>
              <a:gd name="connsiteY0" fmla="*/ 0 h 0"/>
              <a:gd name="connsiteX1" fmla="*/ 140677 w 1406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677">
                <a:moveTo>
                  <a:pt x="0" y="0"/>
                </a:moveTo>
                <a:lnTo>
                  <a:pt x="140677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4343400" y="3886200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5715000" y="3886200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>
            <a:stCxn id="5" idx="2"/>
            <a:endCxn id="205" idx="0"/>
          </p:cNvCxnSpPr>
          <p:nvPr/>
        </p:nvCxnSpPr>
        <p:spPr>
          <a:xfrm>
            <a:off x="4305300" y="3657600"/>
            <a:ext cx="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Freeform 273"/>
          <p:cNvSpPr/>
          <p:nvPr/>
        </p:nvSpPr>
        <p:spPr>
          <a:xfrm>
            <a:off x="5275385" y="3756074"/>
            <a:ext cx="439615" cy="282526"/>
          </a:xfrm>
          <a:custGeom>
            <a:avLst/>
            <a:gdLst>
              <a:gd name="connsiteX0" fmla="*/ 0 w 523092"/>
              <a:gd name="connsiteY0" fmla="*/ 140677 h 287986"/>
              <a:gd name="connsiteX1" fmla="*/ 56270 w 523092"/>
              <a:gd name="connsiteY1" fmla="*/ 112541 h 287986"/>
              <a:gd name="connsiteX2" fmla="*/ 98473 w 523092"/>
              <a:gd name="connsiteY2" fmla="*/ 0 h 287986"/>
              <a:gd name="connsiteX3" fmla="*/ 112541 w 523092"/>
              <a:gd name="connsiteY3" fmla="*/ 42203 h 287986"/>
              <a:gd name="connsiteX4" fmla="*/ 126609 w 523092"/>
              <a:gd name="connsiteY4" fmla="*/ 225083 h 287986"/>
              <a:gd name="connsiteX5" fmla="*/ 154744 w 523092"/>
              <a:gd name="connsiteY5" fmla="*/ 182880 h 287986"/>
              <a:gd name="connsiteX6" fmla="*/ 168812 w 523092"/>
              <a:gd name="connsiteY6" fmla="*/ 140677 h 287986"/>
              <a:gd name="connsiteX7" fmla="*/ 196947 w 523092"/>
              <a:gd name="connsiteY7" fmla="*/ 28135 h 287986"/>
              <a:gd name="connsiteX8" fmla="*/ 239150 w 523092"/>
              <a:gd name="connsiteY8" fmla="*/ 98474 h 287986"/>
              <a:gd name="connsiteX9" fmla="*/ 267286 w 523092"/>
              <a:gd name="connsiteY9" fmla="*/ 126609 h 287986"/>
              <a:gd name="connsiteX10" fmla="*/ 295421 w 523092"/>
              <a:gd name="connsiteY10" fmla="*/ 182880 h 287986"/>
              <a:gd name="connsiteX11" fmla="*/ 309489 w 523092"/>
              <a:gd name="connsiteY11" fmla="*/ 239151 h 287986"/>
              <a:gd name="connsiteX12" fmla="*/ 323557 w 523092"/>
              <a:gd name="connsiteY12" fmla="*/ 281354 h 287986"/>
              <a:gd name="connsiteX13" fmla="*/ 337624 w 523092"/>
              <a:gd name="connsiteY13" fmla="*/ 239151 h 287986"/>
              <a:gd name="connsiteX14" fmla="*/ 351692 w 523092"/>
              <a:gd name="connsiteY14" fmla="*/ 140677 h 287986"/>
              <a:gd name="connsiteX15" fmla="*/ 365760 w 523092"/>
              <a:gd name="connsiteY15" fmla="*/ 56271 h 287986"/>
              <a:gd name="connsiteX16" fmla="*/ 450166 w 523092"/>
              <a:gd name="connsiteY16" fmla="*/ 168812 h 287986"/>
              <a:gd name="connsiteX17" fmla="*/ 464233 w 523092"/>
              <a:gd name="connsiteY17" fmla="*/ 239151 h 287986"/>
              <a:gd name="connsiteX18" fmla="*/ 478301 w 523092"/>
              <a:gd name="connsiteY18" fmla="*/ 281354 h 287986"/>
              <a:gd name="connsiteX19" fmla="*/ 492369 w 523092"/>
              <a:gd name="connsiteY19" fmla="*/ 225083 h 287986"/>
              <a:gd name="connsiteX20" fmla="*/ 520504 w 523092"/>
              <a:gd name="connsiteY20" fmla="*/ 126609 h 287986"/>
              <a:gd name="connsiteX21" fmla="*/ 492369 w 523092"/>
              <a:gd name="connsiteY21" fmla="*/ 112541 h 287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3092" h="287986">
                <a:moveTo>
                  <a:pt x="0" y="140677"/>
                </a:moveTo>
                <a:cubicBezTo>
                  <a:pt x="18757" y="131298"/>
                  <a:pt x="40160" y="125966"/>
                  <a:pt x="56270" y="112541"/>
                </a:cubicBezTo>
                <a:cubicBezTo>
                  <a:pt x="91046" y="83561"/>
                  <a:pt x="90457" y="40083"/>
                  <a:pt x="98473" y="0"/>
                </a:cubicBezTo>
                <a:cubicBezTo>
                  <a:pt x="103162" y="14068"/>
                  <a:pt x="110702" y="27489"/>
                  <a:pt x="112541" y="42203"/>
                </a:cubicBezTo>
                <a:cubicBezTo>
                  <a:pt x="120125" y="102871"/>
                  <a:pt x="109041" y="166521"/>
                  <a:pt x="126609" y="225083"/>
                </a:cubicBezTo>
                <a:cubicBezTo>
                  <a:pt x="131467" y="241277"/>
                  <a:pt x="147183" y="198002"/>
                  <a:pt x="154744" y="182880"/>
                </a:cubicBezTo>
                <a:cubicBezTo>
                  <a:pt x="161376" y="169617"/>
                  <a:pt x="164910" y="154983"/>
                  <a:pt x="168812" y="140677"/>
                </a:cubicBezTo>
                <a:cubicBezTo>
                  <a:pt x="178986" y="103371"/>
                  <a:pt x="196947" y="28135"/>
                  <a:pt x="196947" y="28135"/>
                </a:cubicBezTo>
                <a:cubicBezTo>
                  <a:pt x="268240" y="99428"/>
                  <a:pt x="184362" y="7161"/>
                  <a:pt x="239150" y="98474"/>
                </a:cubicBezTo>
                <a:cubicBezTo>
                  <a:pt x="245974" y="109847"/>
                  <a:pt x="257907" y="117231"/>
                  <a:pt x="267286" y="126609"/>
                </a:cubicBezTo>
                <a:cubicBezTo>
                  <a:pt x="276664" y="145366"/>
                  <a:pt x="288058" y="163244"/>
                  <a:pt x="295421" y="182880"/>
                </a:cubicBezTo>
                <a:cubicBezTo>
                  <a:pt x="302210" y="200983"/>
                  <a:pt x="304177" y="220561"/>
                  <a:pt x="309489" y="239151"/>
                </a:cubicBezTo>
                <a:cubicBezTo>
                  <a:pt x="313563" y="253409"/>
                  <a:pt x="318868" y="267286"/>
                  <a:pt x="323557" y="281354"/>
                </a:cubicBezTo>
                <a:cubicBezTo>
                  <a:pt x="328246" y="267286"/>
                  <a:pt x="334716" y="253692"/>
                  <a:pt x="337624" y="239151"/>
                </a:cubicBezTo>
                <a:cubicBezTo>
                  <a:pt x="344127" y="206637"/>
                  <a:pt x="346650" y="173449"/>
                  <a:pt x="351692" y="140677"/>
                </a:cubicBezTo>
                <a:cubicBezTo>
                  <a:pt x="356029" y="112485"/>
                  <a:pt x="361071" y="84406"/>
                  <a:pt x="365760" y="56271"/>
                </a:cubicBezTo>
                <a:cubicBezTo>
                  <a:pt x="429387" y="151713"/>
                  <a:pt x="398119" y="116767"/>
                  <a:pt x="450166" y="168812"/>
                </a:cubicBezTo>
                <a:cubicBezTo>
                  <a:pt x="454855" y="192258"/>
                  <a:pt x="458434" y="215954"/>
                  <a:pt x="464233" y="239151"/>
                </a:cubicBezTo>
                <a:cubicBezTo>
                  <a:pt x="467829" y="253537"/>
                  <a:pt x="465038" y="287986"/>
                  <a:pt x="478301" y="281354"/>
                </a:cubicBezTo>
                <a:cubicBezTo>
                  <a:pt x="495594" y="272707"/>
                  <a:pt x="487057" y="243673"/>
                  <a:pt x="492369" y="225083"/>
                </a:cubicBezTo>
                <a:cubicBezTo>
                  <a:pt x="497019" y="208807"/>
                  <a:pt x="523092" y="139547"/>
                  <a:pt x="520504" y="126609"/>
                </a:cubicBezTo>
                <a:cubicBezTo>
                  <a:pt x="518448" y="116327"/>
                  <a:pt x="501747" y="117230"/>
                  <a:pt x="492369" y="112541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5" name="TextBox 274"/>
          <p:cNvSpPr txBox="1"/>
          <p:nvPr/>
        </p:nvSpPr>
        <p:spPr>
          <a:xfrm>
            <a:off x="5029200" y="4038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220 ohm</a:t>
            </a:r>
            <a:endParaRPr lang="en-IN" dirty="0"/>
          </a:p>
        </p:txBody>
      </p:sp>
      <p:sp>
        <p:nvSpPr>
          <p:cNvPr id="281" name="Curved Down Arrow 280"/>
          <p:cNvSpPr/>
          <p:nvPr/>
        </p:nvSpPr>
        <p:spPr>
          <a:xfrm rot="1907225">
            <a:off x="4486389" y="4605052"/>
            <a:ext cx="1857370" cy="493127"/>
          </a:xfrm>
          <a:prstGeom prst="curved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6934200" y="4191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 micro F</a:t>
            </a:r>
            <a:endParaRPr lang="en-IN" dirty="0"/>
          </a:p>
        </p:txBody>
      </p:sp>
      <p:sp>
        <p:nvSpPr>
          <p:cNvPr id="277" name="TextBox 276"/>
          <p:cNvSpPr txBox="1"/>
          <p:nvPr/>
        </p:nvSpPr>
        <p:spPr>
          <a:xfrm>
            <a:off x="381000" y="396240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0.1 micro F</a:t>
            </a:r>
            <a:endParaRPr lang="en-IN" dirty="0"/>
          </a:p>
        </p:txBody>
      </p:sp>
      <p:sp>
        <p:nvSpPr>
          <p:cNvPr id="205" name="Flowchart: Process 204"/>
          <p:cNvSpPr/>
          <p:nvPr/>
        </p:nvSpPr>
        <p:spPr>
          <a:xfrm>
            <a:off x="3962400" y="4191000"/>
            <a:ext cx="685800" cy="6858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10k</a:t>
            </a:r>
            <a:endParaRPr lang="en-IN" dirty="0"/>
          </a:p>
        </p:txBody>
      </p:sp>
      <p:sp>
        <p:nvSpPr>
          <p:cNvPr id="282" name="TextBox 281"/>
          <p:cNvSpPr txBox="1"/>
          <p:nvPr/>
        </p:nvSpPr>
        <p:spPr>
          <a:xfrm>
            <a:off x="4724400" y="5486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Controlled by Stepper Motor</a:t>
            </a:r>
            <a:endParaRPr lang="en-IN" dirty="0"/>
          </a:p>
        </p:txBody>
      </p:sp>
      <p:sp>
        <p:nvSpPr>
          <p:cNvPr id="299" name="Slide Number Placeholder 2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33800" y="248793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LM 317</a:t>
            </a:r>
            <a:endParaRPr lang="en-IN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429000" y="4343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SCN209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685800"/>
            <a:ext cx="9144000" cy="540379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906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 Black" pitchFamily="34" charset="0"/>
              </a:rPr>
              <a:t>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12" name="Picture 11" descr="Kicad... Bed (only)- M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0"/>
            <a:ext cx="8077200" cy="66294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</TotalTime>
  <Words>725</Words>
  <Application>Microsoft Office PowerPoint</Application>
  <PresentationFormat>On-screen Show (4:3)</PresentationFormat>
  <Paragraphs>953</Paragraphs>
  <Slides>65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OPERATION THEATRE  AUTOMATION &amp; CONTROLLER </vt:lpstr>
      <vt:lpstr>AGENDA</vt:lpstr>
      <vt:lpstr>Slide 3</vt:lpstr>
      <vt:lpstr>B L O C K  D I A G R A M</vt:lpstr>
      <vt:lpstr>M A S T E R   C I R C U I T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M A X   2 3 2   I C</vt:lpstr>
      <vt:lpstr>Slide 20</vt:lpstr>
      <vt:lpstr>Slide 21</vt:lpstr>
      <vt:lpstr>U A R T   D R I V E R S</vt:lpstr>
      <vt:lpstr>U S B   T O   U A R T   D R I V E R S</vt:lpstr>
      <vt:lpstr>U L N   2 0 0 3</vt:lpstr>
      <vt:lpstr>U L N   2 0 0 3   W I T H   S T E P P E R   M O T O R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CONCLUSION</vt:lpstr>
      <vt:lpstr>Slide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Shradz</cp:lastModifiedBy>
  <cp:revision>270</cp:revision>
  <dcterms:created xsi:type="dcterms:W3CDTF">2006-08-16T00:00:00Z</dcterms:created>
  <dcterms:modified xsi:type="dcterms:W3CDTF">2013-06-16T18:17:53Z</dcterms:modified>
</cp:coreProperties>
</file>